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p:sldMasterIdLst>
    <p:sldMasterId id="2147483660"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Comfortaa Light" panose="020B0604020202020204" charset="0"/>
      <p:regular r:id="rId22"/>
      <p:bold r:id="rId23"/>
    </p:embeddedFont>
    <p:embeddedFont>
      <p:font typeface="Roboto" panose="020B0604020202020204" charset="0"/>
      <p:regular r:id="rId24"/>
      <p:bold r:id="rId25"/>
      <p:italic r:id="rId26"/>
      <p:boldItalic r:id="rId27"/>
    </p:embeddedFont>
    <p:embeddedFont>
      <p:font typeface="Corsiva"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96"/>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7" d="100"/>
          <a:sy n="147" d="100"/>
        </p:scale>
        <p:origin x="-594" y="-10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45310342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2b1e6a79ae6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2b1e6a79ae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2b105e3bdd7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2b105e3bdd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b105e3bdd7_2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6" name="Google Shape;136;g2b105e3bdd7_2_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7999"/>
              </a:lnSpc>
              <a:spcBef>
                <a:spcPts val="0"/>
              </a:spcBef>
              <a:spcAft>
                <a:spcPts val="0"/>
              </a:spcAft>
              <a:buNone/>
            </a:pPr>
            <a:r>
              <a:rPr lang="fr"/>
              <a:t>Certifications: IBL Open Weather, pygeoapi.</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1ef474cff6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1ef474cff6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ef474cff61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ef474cff61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2b011d6309c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2b011d6309c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ef474cff6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ef474cff6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ef474cff61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ef474cff61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2b011d6309c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2b011d6309c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b011d6309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b011d6309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
              <a:t>Il nous faut préciser que cette liste n’est pas exhaustive. D’autres DWG métiers (en gris) sont également très actifs. Il ne faut pas oublier non plus les DWG plus techniques (en bleu), qui permettent d’assurer une cohérence transversale sur l’ensemble des standards.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b249ec3eb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b249ec3eb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2b011d6309c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2b011d6309c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2b011d6309c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b011d6309c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b0d3ac94cb_4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2b0d3ac94cb_4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2b1f75e5fd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2b1f75e5fd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b0d3ac94cb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2b0d3ac94cb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2b0d3ac94cb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2b0d3ac94c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2b011d6309c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2b011d6309c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2438" y="357188"/>
            <a:ext cx="8239200" cy="537300"/>
          </a:xfrm>
          <a:prstGeom prst="rect">
            <a:avLst/>
          </a:prstGeom>
          <a:noFill/>
          <a:ln>
            <a:noFill/>
          </a:ln>
        </p:spPr>
        <p:txBody>
          <a:bodyPr spcFirstLastPara="1" wrap="square" lIns="19050" tIns="19050" rIns="19050" bIns="19050" anchor="t" anchorCtr="0">
            <a:normAutofit/>
          </a:bodyPr>
          <a:lstStyle>
            <a:lvl1pPr lvl="0" algn="l" rtl="0">
              <a:lnSpc>
                <a:spcPct val="80000"/>
              </a:lnSpc>
              <a:spcBef>
                <a:spcPts val="0"/>
              </a:spcBef>
              <a:spcAft>
                <a:spcPts val="0"/>
              </a:spcAft>
              <a:buClr>
                <a:srgbClr val="00B1FF"/>
              </a:buClr>
              <a:buSzPts val="700"/>
              <a:buNone/>
              <a:defRPr/>
            </a:lvl1pPr>
            <a:lvl2pPr lvl="1" algn="l" rtl="0">
              <a:lnSpc>
                <a:spcPct val="80000"/>
              </a:lnSpc>
              <a:spcBef>
                <a:spcPts val="0"/>
              </a:spcBef>
              <a:spcAft>
                <a:spcPts val="0"/>
              </a:spcAft>
              <a:buClr>
                <a:srgbClr val="00B1FF"/>
              </a:buClr>
              <a:buSzPts val="700"/>
              <a:buNone/>
              <a:defRPr/>
            </a:lvl2pPr>
            <a:lvl3pPr lvl="2" algn="l" rtl="0">
              <a:lnSpc>
                <a:spcPct val="80000"/>
              </a:lnSpc>
              <a:spcBef>
                <a:spcPts val="0"/>
              </a:spcBef>
              <a:spcAft>
                <a:spcPts val="0"/>
              </a:spcAft>
              <a:buClr>
                <a:srgbClr val="00B1FF"/>
              </a:buClr>
              <a:buSzPts val="700"/>
              <a:buNone/>
              <a:defRPr/>
            </a:lvl3pPr>
            <a:lvl4pPr lvl="3" algn="l" rtl="0">
              <a:lnSpc>
                <a:spcPct val="80000"/>
              </a:lnSpc>
              <a:spcBef>
                <a:spcPts val="0"/>
              </a:spcBef>
              <a:spcAft>
                <a:spcPts val="0"/>
              </a:spcAft>
              <a:buClr>
                <a:srgbClr val="00B1FF"/>
              </a:buClr>
              <a:buSzPts val="700"/>
              <a:buNone/>
              <a:defRPr/>
            </a:lvl4pPr>
            <a:lvl5pPr lvl="4" algn="l" rtl="0">
              <a:lnSpc>
                <a:spcPct val="80000"/>
              </a:lnSpc>
              <a:spcBef>
                <a:spcPts val="0"/>
              </a:spcBef>
              <a:spcAft>
                <a:spcPts val="0"/>
              </a:spcAft>
              <a:buClr>
                <a:srgbClr val="00B1FF"/>
              </a:buClr>
              <a:buSzPts val="700"/>
              <a:buNone/>
              <a:defRPr/>
            </a:lvl5pPr>
            <a:lvl6pPr lvl="5" algn="l" rtl="0">
              <a:lnSpc>
                <a:spcPct val="80000"/>
              </a:lnSpc>
              <a:spcBef>
                <a:spcPts val="0"/>
              </a:spcBef>
              <a:spcAft>
                <a:spcPts val="0"/>
              </a:spcAft>
              <a:buClr>
                <a:srgbClr val="00B1FF"/>
              </a:buClr>
              <a:buSzPts val="700"/>
              <a:buNone/>
              <a:defRPr/>
            </a:lvl6pPr>
            <a:lvl7pPr lvl="6" algn="l" rtl="0">
              <a:lnSpc>
                <a:spcPct val="80000"/>
              </a:lnSpc>
              <a:spcBef>
                <a:spcPts val="0"/>
              </a:spcBef>
              <a:spcAft>
                <a:spcPts val="0"/>
              </a:spcAft>
              <a:buClr>
                <a:srgbClr val="00B1FF"/>
              </a:buClr>
              <a:buSzPts val="700"/>
              <a:buNone/>
              <a:defRPr/>
            </a:lvl7pPr>
            <a:lvl8pPr lvl="7" algn="l" rtl="0">
              <a:lnSpc>
                <a:spcPct val="80000"/>
              </a:lnSpc>
              <a:spcBef>
                <a:spcPts val="0"/>
              </a:spcBef>
              <a:spcAft>
                <a:spcPts val="0"/>
              </a:spcAft>
              <a:buClr>
                <a:srgbClr val="00B1FF"/>
              </a:buClr>
              <a:buSzPts val="700"/>
              <a:buNone/>
              <a:defRPr/>
            </a:lvl8pPr>
            <a:lvl9pPr lvl="8" algn="l" rtl="0">
              <a:lnSpc>
                <a:spcPct val="80000"/>
              </a:lnSpc>
              <a:spcBef>
                <a:spcPts val="0"/>
              </a:spcBef>
              <a:spcAft>
                <a:spcPts val="0"/>
              </a:spcAft>
              <a:buClr>
                <a:srgbClr val="00B1FF"/>
              </a:buClr>
              <a:buSzPts val="700"/>
              <a:buNone/>
              <a:defRPr/>
            </a:lvl9pPr>
          </a:lstStyle>
          <a:p>
            <a:endParaRPr/>
          </a:p>
        </p:txBody>
      </p:sp>
      <p:sp>
        <p:nvSpPr>
          <p:cNvPr id="52" name="Google Shape;52;p13"/>
          <p:cNvSpPr txBox="1">
            <a:spLocks noGrp="1"/>
          </p:cNvSpPr>
          <p:nvPr>
            <p:ph type="body" idx="1"/>
          </p:nvPr>
        </p:nvSpPr>
        <p:spPr>
          <a:xfrm>
            <a:off x="452438" y="1044649"/>
            <a:ext cx="8239200" cy="3644700"/>
          </a:xfrm>
          <a:prstGeom prst="rect">
            <a:avLst/>
          </a:prstGeom>
          <a:noFill/>
          <a:ln>
            <a:noFill/>
          </a:ln>
        </p:spPr>
        <p:txBody>
          <a:bodyPr spcFirstLastPara="1" wrap="square" lIns="19050" tIns="19050" rIns="19050" bIns="19050" anchor="t" anchorCtr="0">
            <a:normAutofit/>
          </a:bodyPr>
          <a:lstStyle>
            <a:lvl1pPr marL="457200" lvl="0" indent="-368300" algn="l" rtl="0">
              <a:lnSpc>
                <a:spcPct val="100000"/>
              </a:lnSpc>
              <a:spcBef>
                <a:spcPts val="600"/>
              </a:spcBef>
              <a:spcAft>
                <a:spcPts val="0"/>
              </a:spcAft>
              <a:buSzPts val="2200"/>
              <a:buFont typeface="Arial"/>
              <a:buChar char="●"/>
              <a:defRPr/>
            </a:lvl1pPr>
            <a:lvl2pPr marL="914400" lvl="1" indent="-368300" algn="l" rtl="0">
              <a:lnSpc>
                <a:spcPct val="100000"/>
              </a:lnSpc>
              <a:spcBef>
                <a:spcPts val="600"/>
              </a:spcBef>
              <a:spcAft>
                <a:spcPts val="0"/>
              </a:spcAft>
              <a:buSzPts val="2200"/>
              <a:buFont typeface="Arial"/>
              <a:buChar char="○"/>
              <a:defRPr/>
            </a:lvl2pPr>
            <a:lvl3pPr marL="1371600" lvl="2" indent="-368300" algn="l" rtl="0">
              <a:lnSpc>
                <a:spcPct val="100000"/>
              </a:lnSpc>
              <a:spcBef>
                <a:spcPts val="600"/>
              </a:spcBef>
              <a:spcAft>
                <a:spcPts val="0"/>
              </a:spcAft>
              <a:buSzPts val="2200"/>
              <a:buFont typeface="Arial"/>
              <a:buChar char="■"/>
              <a:defRPr/>
            </a:lvl3pPr>
            <a:lvl4pPr marL="1828800" lvl="3" indent="-368300" algn="l" rtl="0">
              <a:lnSpc>
                <a:spcPct val="100000"/>
              </a:lnSpc>
              <a:spcBef>
                <a:spcPts val="600"/>
              </a:spcBef>
              <a:spcAft>
                <a:spcPts val="0"/>
              </a:spcAft>
              <a:buSzPts val="2200"/>
              <a:buFont typeface="Arial"/>
              <a:buChar char="●"/>
              <a:defRPr/>
            </a:lvl4pPr>
            <a:lvl5pPr marL="2286000" lvl="4" indent="-368300" algn="l" rtl="0">
              <a:lnSpc>
                <a:spcPct val="100000"/>
              </a:lnSpc>
              <a:spcBef>
                <a:spcPts val="600"/>
              </a:spcBef>
              <a:spcAft>
                <a:spcPts val="0"/>
              </a:spcAft>
              <a:buSzPts val="2200"/>
              <a:buFont typeface="Arial"/>
              <a:buChar char="○"/>
              <a:defRPr/>
            </a:lvl5pPr>
            <a:lvl6pPr marL="2743200" lvl="5" indent="-279400" algn="l" rtl="0">
              <a:lnSpc>
                <a:spcPct val="90000"/>
              </a:lnSpc>
              <a:spcBef>
                <a:spcPts val="1700"/>
              </a:spcBef>
              <a:spcAft>
                <a:spcPts val="0"/>
              </a:spcAft>
              <a:buSzPts val="800"/>
              <a:buChar char="■"/>
              <a:defRPr/>
            </a:lvl6pPr>
            <a:lvl7pPr marL="3200400" lvl="6" indent="-279400" algn="l" rtl="0">
              <a:lnSpc>
                <a:spcPct val="90000"/>
              </a:lnSpc>
              <a:spcBef>
                <a:spcPts val="1700"/>
              </a:spcBef>
              <a:spcAft>
                <a:spcPts val="0"/>
              </a:spcAft>
              <a:buSzPts val="800"/>
              <a:buChar char="●"/>
              <a:defRPr/>
            </a:lvl7pPr>
            <a:lvl8pPr marL="3657600" lvl="7" indent="-279400" algn="l" rtl="0">
              <a:lnSpc>
                <a:spcPct val="90000"/>
              </a:lnSpc>
              <a:spcBef>
                <a:spcPts val="1700"/>
              </a:spcBef>
              <a:spcAft>
                <a:spcPts val="0"/>
              </a:spcAft>
              <a:buSzPts val="800"/>
              <a:buChar char="○"/>
              <a:defRPr/>
            </a:lvl8pPr>
            <a:lvl9pPr marL="4114800" lvl="8" indent="-279400" algn="l" rtl="0">
              <a:lnSpc>
                <a:spcPct val="90000"/>
              </a:lnSpc>
              <a:spcBef>
                <a:spcPts val="1700"/>
              </a:spcBef>
              <a:spcAft>
                <a:spcPts val="0"/>
              </a:spcAft>
              <a:buSzPts val="800"/>
              <a:buChar char="■"/>
              <a:defRPr/>
            </a:lvl9pPr>
          </a:lstStyle>
          <a:p>
            <a:endParaRPr/>
          </a:p>
        </p:txBody>
      </p:sp>
      <p:sp>
        <p:nvSpPr>
          <p:cNvPr id="53" name="Google Shape;53;p13"/>
          <p:cNvSpPr txBox="1">
            <a:spLocks noGrp="1"/>
          </p:cNvSpPr>
          <p:nvPr>
            <p:ph type="sldNum" idx="12"/>
          </p:nvPr>
        </p:nvSpPr>
        <p:spPr>
          <a:xfrm>
            <a:off x="4491135" y="4905118"/>
            <a:ext cx="157200" cy="177000"/>
          </a:xfrm>
          <a:prstGeom prst="rect">
            <a:avLst/>
          </a:prstGeom>
          <a:noFill/>
          <a:ln>
            <a:noFill/>
          </a:ln>
        </p:spPr>
        <p:txBody>
          <a:bodyPr spcFirstLastPara="1" wrap="square" lIns="19050" tIns="19050" rIns="19050" bIns="19050" anchor="b" anchorCtr="0">
            <a:spAutoFit/>
          </a:bodyPr>
          <a:lstStyle>
            <a:lvl1pPr marL="0" lvl="0"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1pPr>
            <a:lvl2pPr marL="0" lvl="1"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2pPr>
            <a:lvl3pPr marL="0" lvl="2"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3pPr>
            <a:lvl4pPr marL="0" lvl="3"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4pPr>
            <a:lvl5pPr marL="0" lvl="4"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5pPr>
            <a:lvl6pPr marL="0" lvl="5"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6pPr>
            <a:lvl7pPr marL="0" lvl="6"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7pPr>
            <a:lvl8pPr marL="0" lvl="7"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8pPr>
            <a:lvl9pPr marL="0" lvl="8" indent="0" algn="ctr" rtl="0">
              <a:lnSpc>
                <a:spcPct val="100000"/>
              </a:lnSpc>
              <a:spcBef>
                <a:spcPts val="0"/>
              </a:spcBef>
              <a:spcAft>
                <a:spcPts val="0"/>
              </a:spcAft>
              <a:buClr>
                <a:srgbClr val="00B1FF"/>
              </a:buClr>
              <a:buSzPts val="900"/>
              <a:buFont typeface="Arial"/>
              <a:buNone/>
              <a:defRPr sz="900">
                <a:solidFill>
                  <a:srgbClr val="00B1FF"/>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fr"/>
              <a:t>‹N°›</a:t>
            </a:fld>
            <a:endParaRPr sz="1000">
              <a:solidFill>
                <a:schemeClr val="dk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pengeospatial/Environmental-Data-Retrieval-API"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hyperlink" Target="https://www.opengeospatial.org/projects/initiatives/oapihackathon19" TargetMode="External"/><Relationship Id="rId4" Type="http://schemas.openxmlformats.org/officeDocument/2006/relationships/hyperlink" Target="mailto:EDR-API.SWG@lists.opengeospatial.org"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www.ogc.org/standards/er/" TargetMode="Externa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hyperlink" Target="https://www.ogc.org/about-ogc/committees/dwg/" TargetMode="Externa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pic>
        <p:nvPicPr>
          <p:cNvPr id="58" name="Google Shape;58;p14"/>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88675" y="-420775"/>
            <a:ext cx="9089802" cy="5564274"/>
          </a:xfrm>
          <a:prstGeom prst="rect">
            <a:avLst/>
          </a:prstGeom>
          <a:noFill/>
          <a:ln>
            <a:noFill/>
          </a:ln>
        </p:spPr>
      </p:pic>
      <p:sp>
        <p:nvSpPr>
          <p:cNvPr id="59" name="Google Shape;59;p14"/>
          <p:cNvSpPr txBox="1">
            <a:spLocks noGrp="1"/>
          </p:cNvSpPr>
          <p:nvPr>
            <p:ph type="ctrTitle"/>
          </p:nvPr>
        </p:nvSpPr>
        <p:spPr>
          <a:xfrm>
            <a:off x="311700" y="744575"/>
            <a:ext cx="86838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fr">
                <a:solidFill>
                  <a:schemeClr val="lt1"/>
                </a:solidFill>
              </a:rPr>
              <a:t>Les Domain Working Groups à l’OGC</a:t>
            </a:r>
            <a:endParaRPr>
              <a:solidFill>
                <a:schemeClr val="lt1"/>
              </a:solidFill>
            </a:endParaRPr>
          </a:p>
        </p:txBody>
      </p:sp>
      <p:sp>
        <p:nvSpPr>
          <p:cNvPr id="60" name="Google Shape;60;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fr">
                <a:solidFill>
                  <a:schemeClr val="lt1"/>
                </a:solidFill>
              </a:rPr>
              <a:t>Le point de vue des participants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1485350" y="130500"/>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Meteo DWG Histoire</a:t>
            </a:r>
            <a:endParaRPr/>
          </a:p>
        </p:txBody>
      </p:sp>
      <p:pic>
        <p:nvPicPr>
          <p:cNvPr id="125" name="Google Shape;125;p23"/>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7" y="0"/>
            <a:ext cx="1433676" cy="5143501"/>
          </a:xfrm>
          <a:prstGeom prst="rect">
            <a:avLst/>
          </a:prstGeom>
          <a:noFill/>
          <a:ln>
            <a:noFill/>
          </a:ln>
        </p:spPr>
      </p:pic>
      <p:pic>
        <p:nvPicPr>
          <p:cNvPr id="126" name="Google Shape;126;p23"/>
          <p:cNvPicPr preferRelativeResize="0"/>
          <p:nvPr/>
        </p:nvPicPr>
        <p:blipFill>
          <a:blip r:embed="rId4">
            <a:alphaModFix/>
          </a:blip>
          <a:stretch>
            <a:fillRect/>
          </a:stretch>
        </p:blipFill>
        <p:spPr>
          <a:xfrm>
            <a:off x="0" y="774850"/>
            <a:ext cx="9144000" cy="2425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Meteo DWG : Environmental Data Retrieval - API</a:t>
            </a:r>
            <a:endParaRPr/>
          </a:p>
        </p:txBody>
      </p:sp>
      <p:sp>
        <p:nvSpPr>
          <p:cNvPr id="132" name="Google Shape;132;p24"/>
          <p:cNvSpPr txBox="1">
            <a:spLocks noGrp="1"/>
          </p:cNvSpPr>
          <p:nvPr>
            <p:ph type="body" idx="1"/>
          </p:nvPr>
        </p:nvSpPr>
        <p:spPr>
          <a:xfrm>
            <a:off x="1433675" y="1017725"/>
            <a:ext cx="7398600" cy="3416400"/>
          </a:xfrm>
          <a:prstGeom prst="rect">
            <a:avLst/>
          </a:prstGeom>
        </p:spPr>
        <p:txBody>
          <a:bodyPr spcFirstLastPara="1" wrap="square" lIns="91425" tIns="91425" rIns="91425" bIns="91425" anchor="t" anchorCtr="0">
            <a:normAutofit fontScale="25000" lnSpcReduction="20000"/>
          </a:bodyPr>
          <a:lstStyle/>
          <a:p>
            <a:pPr marL="0" lvl="0" indent="0" algn="l" rtl="0">
              <a:lnSpc>
                <a:spcPct val="100000"/>
              </a:lnSpc>
              <a:spcBef>
                <a:spcPts val="0"/>
              </a:spcBef>
              <a:spcAft>
                <a:spcPts val="0"/>
              </a:spcAft>
              <a:buNone/>
            </a:pPr>
            <a:endParaRPr/>
          </a:p>
          <a:p>
            <a:pPr marL="457200" lvl="0" indent="-298894" algn="l" rtl="0">
              <a:lnSpc>
                <a:spcPct val="100000"/>
              </a:lnSpc>
              <a:spcBef>
                <a:spcPts val="0"/>
              </a:spcBef>
              <a:spcAft>
                <a:spcPts val="0"/>
              </a:spcAft>
              <a:buClr>
                <a:srgbClr val="00B1FF"/>
              </a:buClr>
              <a:buSzPct val="123000"/>
              <a:buChar char="●"/>
            </a:pPr>
            <a:r>
              <a:rPr lang="fr" sz="3600">
                <a:solidFill>
                  <a:schemeClr val="dk1"/>
                </a:solidFill>
              </a:rPr>
              <a:t>2018-12: 1er Hackathon à Washington pour tester la faisabilité</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2019-06: Weather-On-The-Web API renommé en  EDR API – pour montrer l’utilisabilité pour l'hydrologie, la defense, les données spatiales,…</a:t>
            </a:r>
            <a:endParaRPr sz="4800">
              <a:solidFill>
                <a:schemeClr val="dk1"/>
              </a:solidFill>
            </a:endParaRPr>
          </a:p>
          <a:p>
            <a:pPr marL="914400" lvl="1" indent="-298894" algn="l" rtl="0">
              <a:lnSpc>
                <a:spcPct val="100000"/>
              </a:lnSpc>
              <a:spcBef>
                <a:spcPts val="600"/>
              </a:spcBef>
              <a:spcAft>
                <a:spcPts val="0"/>
              </a:spcAft>
              <a:buClr>
                <a:srgbClr val="00B1FF"/>
              </a:buClr>
              <a:buSzPct val="123000"/>
              <a:buChar char="○"/>
            </a:pPr>
            <a:r>
              <a:rPr lang="fr" sz="3600">
                <a:solidFill>
                  <a:schemeClr val="dk1"/>
                </a:solidFill>
              </a:rPr>
              <a:t>Github  </a:t>
            </a:r>
            <a:r>
              <a:rPr lang="fr" sz="3600" u="sng">
                <a:solidFill>
                  <a:srgbClr val="0000FF"/>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https://github.com/opengeospatial/Environmental-Data-Retrieval-API</a:t>
            </a:r>
            <a:r>
              <a:rPr lang="fr" sz="4800">
                <a:solidFill>
                  <a:schemeClr val="dk1"/>
                </a:solidFill>
              </a:rPr>
              <a:t>ie</a:t>
            </a:r>
            <a:endParaRPr sz="4800">
              <a:solidFill>
                <a:schemeClr val="dk1"/>
              </a:solidFill>
            </a:endParaRPr>
          </a:p>
          <a:p>
            <a:pPr marL="914400" lvl="1" indent="-298894" algn="l" rtl="0">
              <a:lnSpc>
                <a:spcPct val="100000"/>
              </a:lnSpc>
              <a:spcBef>
                <a:spcPts val="600"/>
              </a:spcBef>
              <a:spcAft>
                <a:spcPts val="0"/>
              </a:spcAft>
              <a:buClr>
                <a:srgbClr val="00B1FF"/>
              </a:buClr>
              <a:buSzPct val="123000"/>
              <a:buChar char="○"/>
            </a:pPr>
            <a:r>
              <a:rPr lang="fr" sz="3600">
                <a:solidFill>
                  <a:schemeClr val="dk1"/>
                </a:solidFill>
              </a:rPr>
              <a:t>Mailing list  </a:t>
            </a:r>
            <a:r>
              <a:rPr lang="fr" sz="3600" u="sng">
                <a:solidFill>
                  <a:srgbClr val="0000FF"/>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EDR-API.SWG@lists.opengeospatial.org</a:t>
            </a:r>
            <a:r>
              <a:rPr lang="fr" sz="3600">
                <a:solidFill>
                  <a:schemeClr val="dk1"/>
                </a:solidFill>
              </a:rPr>
              <a:t> </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2019-06 2eme hackathon à Londres: </a:t>
            </a:r>
            <a:r>
              <a:rPr lang="fr" sz="3600" u="sng">
                <a:solidFill>
                  <a:srgbClr val="0000FF"/>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https://www.opengeospatial.org/projects/initiatives/oapihackathon19</a:t>
            </a:r>
            <a:r>
              <a:rPr lang="fr" sz="3600">
                <a:solidFill>
                  <a:schemeClr val="dk1"/>
                </a:solidFill>
              </a:rPr>
              <a:t> </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2019-09 Ad Hoc EDR API WG            </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2019-11 Validation de la Charte</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2019-12 1</a:t>
            </a:r>
            <a:r>
              <a:rPr lang="fr" sz="3600" baseline="30000">
                <a:solidFill>
                  <a:schemeClr val="dk1"/>
                </a:solidFill>
              </a:rPr>
              <a:t>st</a:t>
            </a:r>
            <a:r>
              <a:rPr lang="fr" sz="3600">
                <a:solidFill>
                  <a:schemeClr val="dk1"/>
                </a:solidFill>
              </a:rPr>
              <a:t> EDR API Standard WG</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2020-03 1</a:t>
            </a:r>
            <a:r>
              <a:rPr lang="fr" sz="3600" baseline="30000">
                <a:solidFill>
                  <a:schemeClr val="dk1"/>
                </a:solidFill>
              </a:rPr>
              <a:t>st</a:t>
            </a:r>
            <a:r>
              <a:rPr lang="fr" sz="3600">
                <a:solidFill>
                  <a:schemeClr val="dk1"/>
                </a:solidFill>
              </a:rPr>
              <a:t> EDR API </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2020-07 Revue du Board OGC Architecture Board </a:t>
            </a:r>
            <a:endParaRPr sz="36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2020-08 -2020-09 Période de commentaires publics </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2020-11 2</a:t>
            </a:r>
            <a:r>
              <a:rPr lang="fr" sz="3600" baseline="30000">
                <a:solidFill>
                  <a:schemeClr val="dk1"/>
                </a:solidFill>
              </a:rPr>
              <a:t>nd</a:t>
            </a:r>
            <a:r>
              <a:rPr lang="fr" sz="3600">
                <a:solidFill>
                  <a:schemeClr val="dk1"/>
                </a:solidFill>
              </a:rPr>
              <a:t> EDR API Hackathon  </a:t>
            </a:r>
            <a:endParaRPr sz="3600">
              <a:solidFill>
                <a:srgbClr val="FF0000"/>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2020-12 - </a:t>
            </a:r>
            <a:r>
              <a:rPr lang="fr" sz="3600">
                <a:solidFill>
                  <a:srgbClr val="262626"/>
                </a:solidFill>
              </a:rPr>
              <a:t>2021-03 Période de vote du Comité Technique OGC  </a:t>
            </a:r>
            <a:r>
              <a:rPr lang="fr" sz="3600">
                <a:solidFill>
                  <a:srgbClr val="FF0000"/>
                </a:solidFill>
              </a:rPr>
              <a:t>(23 OUI, 8 abstentions, 4 NON,  Demande de Changement de nom</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a:solidFill>
                  <a:schemeClr val="dk1"/>
                </a:solidFill>
              </a:rPr>
              <a:t>2021-03 Approbation du Planning COmmittee OGC, Pas de changement de nom</a:t>
            </a:r>
            <a:endParaRPr sz="4800">
              <a:solidFill>
                <a:schemeClr val="dk1"/>
              </a:solidFill>
            </a:endParaRPr>
          </a:p>
          <a:p>
            <a:pPr marL="457200" lvl="0" indent="-298894" algn="l" rtl="0">
              <a:lnSpc>
                <a:spcPct val="100000"/>
              </a:lnSpc>
              <a:spcBef>
                <a:spcPts val="600"/>
              </a:spcBef>
              <a:spcAft>
                <a:spcPts val="0"/>
              </a:spcAft>
              <a:buClr>
                <a:srgbClr val="00B1FF"/>
              </a:buClr>
              <a:buSzPct val="123000"/>
              <a:buChar char="●"/>
            </a:pPr>
            <a:r>
              <a:rPr lang="fr" sz="3600" b="1">
                <a:solidFill>
                  <a:schemeClr val="dk1"/>
                </a:solidFill>
              </a:rPr>
              <a:t>2021-09 Publication </a:t>
            </a:r>
            <a:endParaRPr sz="4800" b="1">
              <a:solidFill>
                <a:schemeClr val="dk1"/>
              </a:solidFill>
            </a:endParaRPr>
          </a:p>
          <a:p>
            <a:pPr marL="457200" lvl="0" indent="-257175" algn="l" rtl="0">
              <a:spcBef>
                <a:spcPts val="0"/>
              </a:spcBef>
              <a:spcAft>
                <a:spcPts val="0"/>
              </a:spcAft>
              <a:buSzPct val="100000"/>
              <a:buChar char="●"/>
            </a:pPr>
            <a:endParaRPr/>
          </a:p>
          <a:p>
            <a:pPr marL="457200" lvl="0" indent="-257175" algn="l" rtl="0">
              <a:spcBef>
                <a:spcPts val="0"/>
              </a:spcBef>
              <a:spcAft>
                <a:spcPts val="0"/>
              </a:spcAft>
              <a:buSzPct val="100000"/>
              <a:buChar char="●"/>
            </a:pPr>
            <a:endParaRPr/>
          </a:p>
        </p:txBody>
      </p:sp>
      <p:pic>
        <p:nvPicPr>
          <p:cNvPr id="133" name="Google Shape;133;p24"/>
          <p:cNvPicPr preferRelativeResize="0"/>
          <p:nvPr/>
        </p:nvPicPr>
        <p:blipFill rotWithShape="1">
          <a:blip r:embed="rId6" cstate="screen">
            <a:alphaModFix/>
            <a:extLst>
              <a:ext uri="{28A0092B-C50C-407E-A947-70E740481C1C}">
                <a14:useLocalDpi xmlns:a14="http://schemas.microsoft.com/office/drawing/2010/main"/>
              </a:ext>
            </a:extLst>
          </a:blip>
          <a:srcRect/>
          <a:stretch/>
        </p:blipFill>
        <p:spPr>
          <a:xfrm>
            <a:off x="7" y="0"/>
            <a:ext cx="1433676" cy="51435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1599563" y="116663"/>
            <a:ext cx="8239200" cy="537300"/>
          </a:xfrm>
          <a:prstGeom prst="rect">
            <a:avLst/>
          </a:prstGeom>
          <a:noFill/>
          <a:ln>
            <a:noFill/>
          </a:ln>
        </p:spPr>
        <p:txBody>
          <a:bodyPr spcFirstLastPara="1" wrap="square" lIns="19050" tIns="19050" rIns="19050" bIns="19050" anchor="t" anchorCtr="0">
            <a:normAutofit fontScale="90000"/>
          </a:bodyPr>
          <a:lstStyle/>
          <a:p>
            <a:pPr marL="0" lvl="0" indent="0" algn="l" rtl="0">
              <a:lnSpc>
                <a:spcPct val="80000"/>
              </a:lnSpc>
              <a:spcBef>
                <a:spcPts val="0"/>
              </a:spcBef>
              <a:spcAft>
                <a:spcPts val="0"/>
              </a:spcAft>
              <a:buClr>
                <a:srgbClr val="00B1FF"/>
              </a:buClr>
              <a:buSzPct val="114285"/>
              <a:buFont typeface="Arial"/>
              <a:buNone/>
            </a:pPr>
            <a:r>
              <a:rPr lang="fr"/>
              <a:t>Meteo DWG : API-EDR Jalons – Maintenant et Futurs </a:t>
            </a:r>
            <a:endParaRPr/>
          </a:p>
        </p:txBody>
      </p:sp>
      <p:sp>
        <p:nvSpPr>
          <p:cNvPr id="139" name="Google Shape;139;p25"/>
          <p:cNvSpPr txBox="1">
            <a:spLocks noGrp="1"/>
          </p:cNvSpPr>
          <p:nvPr>
            <p:ph type="body" idx="1"/>
          </p:nvPr>
        </p:nvSpPr>
        <p:spPr>
          <a:xfrm>
            <a:off x="1877075" y="728000"/>
            <a:ext cx="7044600" cy="4201800"/>
          </a:xfrm>
          <a:prstGeom prst="rect">
            <a:avLst/>
          </a:prstGeom>
          <a:noFill/>
          <a:ln w="9525" cap="flat" cmpd="sng">
            <a:solidFill>
              <a:schemeClr val="dk1"/>
            </a:solidFill>
            <a:prstDash val="solid"/>
            <a:round/>
            <a:headEnd type="none" w="sm" len="sm"/>
            <a:tailEnd type="none" w="sm" len="sm"/>
          </a:ln>
        </p:spPr>
        <p:txBody>
          <a:bodyPr spcFirstLastPara="1" wrap="square" lIns="19050" tIns="19050" rIns="19050" bIns="19050" anchor="t" anchorCtr="0">
            <a:normAutofit fontScale="77500" lnSpcReduction="20000"/>
          </a:bodyPr>
          <a:lstStyle/>
          <a:p>
            <a:pPr marL="228600" lvl="0" indent="-197167" algn="l" rtl="0">
              <a:lnSpc>
                <a:spcPct val="100000"/>
              </a:lnSpc>
              <a:spcBef>
                <a:spcPts val="0"/>
              </a:spcBef>
              <a:spcAft>
                <a:spcPts val="0"/>
              </a:spcAft>
              <a:buSzPct val="122222"/>
              <a:buFont typeface="Arial"/>
              <a:buChar char="●"/>
            </a:pPr>
            <a:r>
              <a:rPr lang="fr"/>
              <a:t>2022-03 - 2022-06 Corrections</a:t>
            </a:r>
            <a:endParaRPr/>
          </a:p>
          <a:p>
            <a:pPr marL="228600" lvl="0" indent="-197167" algn="l" rtl="0">
              <a:lnSpc>
                <a:spcPct val="100000"/>
              </a:lnSpc>
              <a:spcBef>
                <a:spcPts val="600"/>
              </a:spcBef>
              <a:spcAft>
                <a:spcPts val="0"/>
              </a:spcAft>
              <a:buSzPct val="122222"/>
              <a:buFont typeface="Arial"/>
              <a:buChar char="●"/>
            </a:pPr>
            <a:r>
              <a:rPr lang="fr"/>
              <a:t>2022-11 Requêtes API-EDR Enregistrées comme Building Blocks OGC</a:t>
            </a:r>
            <a:endParaRPr/>
          </a:p>
          <a:p>
            <a:pPr marL="228600" lvl="0" indent="-197167" algn="l" rtl="0">
              <a:lnSpc>
                <a:spcPct val="100000"/>
              </a:lnSpc>
              <a:spcBef>
                <a:spcPts val="600"/>
              </a:spcBef>
              <a:spcAft>
                <a:spcPts val="0"/>
              </a:spcAft>
              <a:buClr>
                <a:schemeClr val="dk1"/>
              </a:buClr>
              <a:buSzPct val="122222"/>
              <a:buFont typeface="Arial"/>
              <a:buChar char="●"/>
            </a:pPr>
            <a:r>
              <a:rPr lang="fr">
                <a:solidFill>
                  <a:schemeClr val="dk1"/>
                </a:solidFill>
              </a:rPr>
              <a:t>2022-12 Suite de Test de Conformité pour  la V1.0 </a:t>
            </a:r>
            <a:endParaRPr>
              <a:solidFill>
                <a:schemeClr val="dk1"/>
              </a:solidFill>
            </a:endParaRPr>
          </a:p>
          <a:p>
            <a:pPr marL="228600" lvl="0" indent="-197167" algn="l" rtl="0">
              <a:lnSpc>
                <a:spcPct val="100000"/>
              </a:lnSpc>
              <a:spcBef>
                <a:spcPts val="600"/>
              </a:spcBef>
              <a:spcAft>
                <a:spcPts val="0"/>
              </a:spcAft>
              <a:buClr>
                <a:schemeClr val="dk1"/>
              </a:buClr>
              <a:buSzPct val="122222"/>
              <a:buFont typeface="Arial"/>
              <a:buChar char="●"/>
            </a:pPr>
            <a:r>
              <a:rPr lang="fr">
                <a:solidFill>
                  <a:schemeClr val="dk1"/>
                </a:solidFill>
              </a:rPr>
              <a:t>2022-12 V1.1 Approuvée par l’OAB pour soumission à commentaires publics</a:t>
            </a:r>
            <a:endParaRPr>
              <a:solidFill>
                <a:schemeClr val="dk1"/>
              </a:solidFill>
            </a:endParaRPr>
          </a:p>
          <a:p>
            <a:pPr marL="457200" lvl="1" indent="-197167" algn="l" rtl="0">
              <a:spcBef>
                <a:spcPts val="600"/>
              </a:spcBef>
              <a:spcAft>
                <a:spcPts val="0"/>
              </a:spcAft>
              <a:buClr>
                <a:schemeClr val="dk1"/>
              </a:buClr>
              <a:buSzPct val="157142"/>
              <a:buChar char="○"/>
            </a:pPr>
            <a:r>
              <a:rPr lang="fr">
                <a:solidFill>
                  <a:schemeClr val="dk1"/>
                </a:solidFill>
              </a:rPr>
              <a:t>Prise en charge des dimensions de coordonnées catégorielles, telles que les ensembles de données de prévision, Prise en charge de POST et de GET, Meilleure gestion des requêtes très longues, telles qu'une zone polygonale détaillée, métadonnées d'agrégation en utilisant le vocabulaire contrôlé CF-NetCDF Cell-Methods, ajout d’un attribut pour annoncer la prise en charge de MULTIPOINT, MULTILINESTRING et MULTIPOLYGON.</a:t>
            </a:r>
            <a:endParaRPr>
              <a:solidFill>
                <a:schemeClr val="dk1"/>
              </a:solidFill>
            </a:endParaRPr>
          </a:p>
          <a:p>
            <a:pPr marL="228600" lvl="0" indent="-197167" algn="l" rtl="0">
              <a:lnSpc>
                <a:spcPct val="100000"/>
              </a:lnSpc>
              <a:spcBef>
                <a:spcPts val="600"/>
              </a:spcBef>
              <a:spcAft>
                <a:spcPts val="0"/>
              </a:spcAft>
              <a:buClr>
                <a:schemeClr val="dk1"/>
              </a:buClr>
              <a:buSzPct val="122222"/>
              <a:buFont typeface="Arial"/>
              <a:buChar char="●"/>
            </a:pPr>
            <a:r>
              <a:rPr lang="fr">
                <a:solidFill>
                  <a:schemeClr val="dk1"/>
                </a:solidFill>
              </a:rPr>
              <a:t>2023-02 travaux sur Part 2: Pub/sub et Part 1 V1.2 </a:t>
            </a:r>
            <a:endParaRPr>
              <a:solidFill>
                <a:schemeClr val="dk1"/>
              </a:solidFill>
            </a:endParaRPr>
          </a:p>
          <a:p>
            <a:pPr marL="457200" lvl="1" indent="-197167" algn="l" rtl="0">
              <a:lnSpc>
                <a:spcPct val="100000"/>
              </a:lnSpc>
              <a:spcBef>
                <a:spcPts val="600"/>
              </a:spcBef>
              <a:spcAft>
                <a:spcPts val="0"/>
              </a:spcAft>
              <a:buClr>
                <a:schemeClr val="dk1"/>
              </a:buClr>
              <a:buSzPct val="157142"/>
              <a:buFont typeface="Arial"/>
              <a:buChar char="○"/>
            </a:pPr>
            <a:r>
              <a:rPr lang="fr">
                <a:solidFill>
                  <a:schemeClr val="dk1"/>
                </a:solidFill>
              </a:rPr>
              <a:t>Support for Pub/Sub, partages de building blocks avec d’autres APIs, meilleurs support des profils (ex DGIWG)</a:t>
            </a:r>
            <a:endParaRPr>
              <a:solidFill>
                <a:schemeClr val="dk1"/>
              </a:solidFill>
            </a:endParaRPr>
          </a:p>
          <a:p>
            <a:pPr marL="0" lvl="0" indent="0" algn="l" rtl="0">
              <a:lnSpc>
                <a:spcPct val="100000"/>
              </a:lnSpc>
              <a:spcBef>
                <a:spcPts val="600"/>
              </a:spcBef>
              <a:spcAft>
                <a:spcPts val="0"/>
              </a:spcAft>
              <a:buSzPct val="122222"/>
              <a:buFont typeface="Arial"/>
              <a:buNone/>
            </a:pPr>
            <a:r>
              <a:rPr lang="fr">
                <a:solidFill>
                  <a:schemeClr val="dk1"/>
                </a:solidFill>
              </a:rPr>
              <a:t>Aujourd’hui</a:t>
            </a:r>
            <a:endParaRPr>
              <a:solidFill>
                <a:schemeClr val="dk1"/>
              </a:solidFill>
            </a:endParaRPr>
          </a:p>
          <a:p>
            <a:pPr marL="228600" marR="0" lvl="0" indent="-197167" algn="l" rtl="0">
              <a:lnSpc>
                <a:spcPct val="100000"/>
              </a:lnSpc>
              <a:spcBef>
                <a:spcPts val="0"/>
              </a:spcBef>
              <a:spcAft>
                <a:spcPts val="0"/>
              </a:spcAft>
              <a:buSzPct val="122222"/>
              <a:buChar char="●"/>
            </a:pPr>
            <a:r>
              <a:rPr lang="fr"/>
              <a:t>Janvier 2024 - Revue OAB de OGC API-EDR API: Part 2 Pub/Sub</a:t>
            </a:r>
            <a:endParaRPr/>
          </a:p>
          <a:p>
            <a:pPr marL="228600" marR="0" lvl="0" indent="-197167" algn="l" rtl="0">
              <a:lnSpc>
                <a:spcPct val="100000"/>
              </a:lnSpc>
              <a:spcBef>
                <a:spcPts val="0"/>
              </a:spcBef>
              <a:spcAft>
                <a:spcPts val="0"/>
              </a:spcAft>
              <a:buSzPct val="43137"/>
              <a:buChar char="●"/>
            </a:pPr>
            <a:r>
              <a:rPr lang="fr"/>
              <a:t>Fevrier/Mars 2024  - Soumission au vote de l’OGC API-EDR: Part 2 Pub/Sub</a:t>
            </a:r>
            <a:endParaRPr sz="5100">
              <a:solidFill>
                <a:srgbClr val="434343"/>
              </a:solidFill>
              <a:latin typeface="Roboto"/>
              <a:ea typeface="Roboto"/>
              <a:cs typeface="Roboto"/>
              <a:sym typeface="Roboto"/>
            </a:endParaRPr>
          </a:p>
          <a:p>
            <a:pPr marL="228600" lvl="0" indent="0" algn="l" rtl="0">
              <a:lnSpc>
                <a:spcPct val="100000"/>
              </a:lnSpc>
              <a:spcBef>
                <a:spcPts val="600"/>
              </a:spcBef>
              <a:spcAft>
                <a:spcPts val="0"/>
              </a:spcAft>
              <a:buNone/>
            </a:pPr>
            <a:endParaRPr/>
          </a:p>
          <a:p>
            <a:pPr marL="228600" lvl="0" indent="0" algn="l" rtl="0">
              <a:lnSpc>
                <a:spcPct val="100000"/>
              </a:lnSpc>
              <a:spcBef>
                <a:spcPts val="600"/>
              </a:spcBef>
              <a:spcAft>
                <a:spcPts val="0"/>
              </a:spcAft>
              <a:buNone/>
            </a:pPr>
            <a:endParaRPr/>
          </a:p>
          <a:p>
            <a:pPr marL="228600" lvl="0" indent="-88900" algn="l" rtl="0">
              <a:lnSpc>
                <a:spcPct val="100000"/>
              </a:lnSpc>
              <a:spcBef>
                <a:spcPts val="600"/>
              </a:spcBef>
              <a:spcAft>
                <a:spcPts val="0"/>
              </a:spcAft>
              <a:buSzPct val="122222"/>
              <a:buFont typeface="Arial"/>
              <a:buNone/>
            </a:pPr>
            <a:endParaRPr/>
          </a:p>
        </p:txBody>
      </p:sp>
      <p:pic>
        <p:nvPicPr>
          <p:cNvPr id="140" name="Google Shape;140;p25"/>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7" y="0"/>
            <a:ext cx="1433676"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Marine DWG</a:t>
            </a:r>
            <a:endParaRPr/>
          </a:p>
        </p:txBody>
      </p:sp>
      <p:pic>
        <p:nvPicPr>
          <p:cNvPr id="146" name="Google Shape;146;p26"/>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0"/>
          </a:xfrm>
          <a:prstGeom prst="rect">
            <a:avLst/>
          </a:prstGeom>
          <a:noFill/>
          <a:ln>
            <a:noFill/>
          </a:ln>
        </p:spPr>
      </p:pic>
      <p:pic>
        <p:nvPicPr>
          <p:cNvPr id="147" name="Google Shape;147;p26"/>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3800202" y="3023479"/>
            <a:ext cx="2665549" cy="1136251"/>
          </a:xfrm>
          <a:prstGeom prst="rect">
            <a:avLst/>
          </a:prstGeom>
          <a:noFill/>
          <a:ln>
            <a:noFill/>
          </a:ln>
        </p:spPr>
      </p:pic>
      <p:pic>
        <p:nvPicPr>
          <p:cNvPr id="148" name="Google Shape;148;p26"/>
          <p:cNvPicPr preferRelativeResize="0"/>
          <p:nvPr/>
        </p:nvPicPr>
        <p:blipFill>
          <a:blip r:embed="rId5" cstate="screen">
            <a:alphaModFix/>
            <a:extLst>
              <a:ext uri="{28A0092B-C50C-407E-A947-70E740481C1C}">
                <a14:useLocalDpi xmlns:a14="http://schemas.microsoft.com/office/drawing/2010/main"/>
              </a:ext>
            </a:extLst>
          </a:blip>
          <a:stretch>
            <a:fillRect/>
          </a:stretch>
        </p:blipFill>
        <p:spPr>
          <a:xfrm>
            <a:off x="1772900" y="1532275"/>
            <a:ext cx="7103050" cy="1201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7"/>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Marine DWG</a:t>
            </a:r>
            <a:endParaRPr/>
          </a:p>
        </p:txBody>
      </p:sp>
      <p:pic>
        <p:nvPicPr>
          <p:cNvPr id="154" name="Google Shape;154;p27"/>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0"/>
          </a:xfrm>
          <a:prstGeom prst="rect">
            <a:avLst/>
          </a:prstGeom>
          <a:noFill/>
          <a:ln>
            <a:noFill/>
          </a:ln>
        </p:spPr>
      </p:pic>
      <p:pic>
        <p:nvPicPr>
          <p:cNvPr id="155" name="Google Shape;155;p27"/>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1929450" y="1058025"/>
            <a:ext cx="6792845" cy="3820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8"/>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Marine DWG</a:t>
            </a:r>
            <a:endParaRPr/>
          </a:p>
        </p:txBody>
      </p:sp>
      <p:pic>
        <p:nvPicPr>
          <p:cNvPr id="161" name="Google Shape;161;p28"/>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0"/>
          </a:xfrm>
          <a:prstGeom prst="rect">
            <a:avLst/>
          </a:prstGeom>
          <a:noFill/>
          <a:ln>
            <a:noFill/>
          </a:ln>
        </p:spPr>
      </p:pic>
      <p:pic>
        <p:nvPicPr>
          <p:cNvPr id="162" name="Google Shape;162;p28"/>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1586075" y="1170125"/>
            <a:ext cx="7172649" cy="382097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29"/>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Marine DWG</a:t>
            </a:r>
            <a:endParaRPr/>
          </a:p>
        </p:txBody>
      </p:sp>
      <p:pic>
        <p:nvPicPr>
          <p:cNvPr id="168" name="Google Shape;168;p29"/>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0"/>
          </a:xfrm>
          <a:prstGeom prst="rect">
            <a:avLst/>
          </a:prstGeom>
          <a:noFill/>
          <a:ln>
            <a:noFill/>
          </a:ln>
        </p:spPr>
      </p:pic>
      <p:pic>
        <p:nvPicPr>
          <p:cNvPr id="169" name="Google Shape;169;p29"/>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1586075" y="1170125"/>
            <a:ext cx="6711286" cy="3820976"/>
          </a:xfrm>
          <a:prstGeom prst="rect">
            <a:avLst/>
          </a:prstGeom>
          <a:noFill/>
          <a:ln>
            <a:noFill/>
          </a:ln>
        </p:spPr>
      </p:pic>
      <p:pic>
        <p:nvPicPr>
          <p:cNvPr id="170" name="Google Shape;170;p29"/>
          <p:cNvPicPr preferRelativeResize="0"/>
          <p:nvPr/>
        </p:nvPicPr>
        <p:blipFill>
          <a:blip r:embed="rId5" cstate="screen">
            <a:alphaModFix/>
            <a:extLst>
              <a:ext uri="{28A0092B-C50C-407E-A947-70E740481C1C}">
                <a14:useLocalDpi xmlns:a14="http://schemas.microsoft.com/office/drawing/2010/main"/>
              </a:ext>
            </a:extLst>
          </a:blip>
          <a:stretch>
            <a:fillRect/>
          </a:stretch>
        </p:blipFill>
        <p:spPr>
          <a:xfrm>
            <a:off x="5833098" y="3195425"/>
            <a:ext cx="2710849" cy="16572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1433675"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Marine DWG</a:t>
            </a:r>
            <a:endParaRPr/>
          </a:p>
        </p:txBody>
      </p:sp>
      <p:pic>
        <p:nvPicPr>
          <p:cNvPr id="176" name="Google Shape;176;p30"/>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0"/>
          </a:xfrm>
          <a:prstGeom prst="rect">
            <a:avLst/>
          </a:prstGeom>
          <a:noFill/>
          <a:ln>
            <a:noFill/>
          </a:ln>
        </p:spPr>
      </p:pic>
      <p:sp>
        <p:nvSpPr>
          <p:cNvPr id="177" name="Google Shape;177;p30"/>
          <p:cNvSpPr txBox="1"/>
          <p:nvPr/>
        </p:nvSpPr>
        <p:spPr>
          <a:xfrm>
            <a:off x="2866075" y="1681800"/>
            <a:ext cx="46110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800">
                <a:solidFill>
                  <a:schemeClr val="dk1"/>
                </a:solidFill>
              </a:rPr>
              <a:t>https://www.ogc.org/ogc-topics/marine/</a:t>
            </a:r>
            <a:endParaRPr/>
          </a:p>
        </p:txBody>
      </p:sp>
      <p:sp>
        <p:nvSpPr>
          <p:cNvPr id="178" name="Google Shape;178;p30"/>
          <p:cNvSpPr txBox="1"/>
          <p:nvPr/>
        </p:nvSpPr>
        <p:spPr>
          <a:xfrm>
            <a:off x="3111575" y="3010025"/>
            <a:ext cx="2151300" cy="4770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fr" sz="1100">
                <a:solidFill>
                  <a:schemeClr val="dk1"/>
                </a:solidFill>
                <a:latin typeface="Corsiva"/>
                <a:ea typeface="Corsiva"/>
                <a:cs typeface="Corsiva"/>
                <a:sym typeface="Corsiva"/>
              </a:rPr>
              <a:t>Glenn Laughlin</a:t>
            </a:r>
            <a:endParaRPr sz="1100">
              <a:solidFill>
                <a:schemeClr val="dk1"/>
              </a:solidFill>
              <a:latin typeface="Corsiva"/>
              <a:ea typeface="Corsiva"/>
              <a:cs typeface="Corsiva"/>
              <a:sym typeface="Corsiva"/>
            </a:endParaRPr>
          </a:p>
          <a:p>
            <a:pPr marL="0" lvl="0" indent="0" algn="l" rtl="0">
              <a:lnSpc>
                <a:spcPct val="100000"/>
              </a:lnSpc>
              <a:spcBef>
                <a:spcPts val="0"/>
              </a:spcBef>
              <a:spcAft>
                <a:spcPts val="0"/>
              </a:spcAft>
              <a:buNone/>
            </a:pPr>
            <a:r>
              <a:rPr lang="fr" sz="800">
                <a:solidFill>
                  <a:schemeClr val="dk1"/>
                </a:solidFill>
                <a:latin typeface="Comfortaa Light"/>
                <a:ea typeface="Comfortaa Light"/>
                <a:cs typeface="Comfortaa Light"/>
                <a:sym typeface="Comfortaa Light"/>
              </a:rPr>
              <a:t>glennlaughlin@pelagis.io</a:t>
            </a:r>
            <a:endParaRPr sz="800">
              <a:solidFill>
                <a:schemeClr val="dk1"/>
              </a:solidFill>
              <a:latin typeface="Comfortaa Light"/>
              <a:ea typeface="Comfortaa Light"/>
              <a:cs typeface="Comfortaa Light"/>
              <a:sym typeface="Comfortaa Light"/>
            </a:endParaRPr>
          </a:p>
        </p:txBody>
      </p:sp>
      <p:pic>
        <p:nvPicPr>
          <p:cNvPr id="179" name="Google Shape;179;p30"/>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2649875" y="3059725"/>
            <a:ext cx="461700" cy="461700"/>
          </a:xfrm>
          <a:prstGeom prst="rect">
            <a:avLst/>
          </a:prstGeom>
          <a:noFill/>
          <a:ln>
            <a:noFill/>
          </a:ln>
        </p:spPr>
      </p:pic>
      <p:pic>
        <p:nvPicPr>
          <p:cNvPr id="180" name="Google Shape;180;p30"/>
          <p:cNvPicPr preferRelativeResize="0"/>
          <p:nvPr/>
        </p:nvPicPr>
        <p:blipFill>
          <a:blip r:embed="rId5" cstate="screen">
            <a:alphaModFix/>
            <a:extLst>
              <a:ext uri="{28A0092B-C50C-407E-A947-70E740481C1C}">
                <a14:useLocalDpi xmlns:a14="http://schemas.microsoft.com/office/drawing/2010/main"/>
              </a:ext>
            </a:extLst>
          </a:blip>
          <a:stretch>
            <a:fillRect/>
          </a:stretch>
        </p:blipFill>
        <p:spPr>
          <a:xfrm>
            <a:off x="5498476" y="3010025"/>
            <a:ext cx="993004" cy="511400"/>
          </a:xfrm>
          <a:prstGeom prst="rect">
            <a:avLst/>
          </a:prstGeom>
          <a:noFill/>
          <a:ln>
            <a:noFill/>
          </a:ln>
        </p:spPr>
      </p:pic>
      <p:sp>
        <p:nvSpPr>
          <p:cNvPr id="181" name="Google Shape;181;p30"/>
          <p:cNvSpPr txBox="1"/>
          <p:nvPr/>
        </p:nvSpPr>
        <p:spPr>
          <a:xfrm>
            <a:off x="6394975" y="3044425"/>
            <a:ext cx="2151300" cy="477000"/>
          </a:xfrm>
          <a:prstGeom prst="rect">
            <a:avLst/>
          </a:prstGeom>
          <a:noFill/>
          <a:ln>
            <a:noFill/>
          </a:ln>
        </p:spPr>
        <p:txBody>
          <a:bodyPr spcFirstLastPara="1" wrap="square" lIns="91425" tIns="91425" rIns="91425" bIns="91425" anchor="t" anchorCtr="0">
            <a:spAutoFit/>
          </a:bodyPr>
          <a:lstStyle/>
          <a:p>
            <a:pPr marL="0" lvl="0" indent="0" algn="l" rtl="0">
              <a:lnSpc>
                <a:spcPct val="100000"/>
              </a:lnSpc>
              <a:spcBef>
                <a:spcPts val="0"/>
              </a:spcBef>
              <a:spcAft>
                <a:spcPts val="0"/>
              </a:spcAft>
              <a:buNone/>
            </a:pPr>
            <a:r>
              <a:rPr lang="fr" sz="1100">
                <a:solidFill>
                  <a:schemeClr val="dk1"/>
                </a:solidFill>
                <a:latin typeface="Corsiva"/>
                <a:ea typeface="Corsiva"/>
                <a:cs typeface="Corsiva"/>
                <a:sym typeface="Corsiva"/>
              </a:rPr>
              <a:t>Trevor  Taylor</a:t>
            </a:r>
            <a:endParaRPr sz="1100">
              <a:solidFill>
                <a:schemeClr val="dk1"/>
              </a:solidFill>
              <a:latin typeface="Corsiva"/>
              <a:ea typeface="Corsiva"/>
              <a:cs typeface="Corsiva"/>
              <a:sym typeface="Corsiva"/>
            </a:endParaRPr>
          </a:p>
          <a:p>
            <a:pPr marL="0" lvl="0" indent="0" algn="l" rtl="0">
              <a:lnSpc>
                <a:spcPct val="100000"/>
              </a:lnSpc>
              <a:spcBef>
                <a:spcPts val="0"/>
              </a:spcBef>
              <a:spcAft>
                <a:spcPts val="0"/>
              </a:spcAft>
              <a:buNone/>
            </a:pPr>
            <a:r>
              <a:rPr lang="fr" sz="800">
                <a:solidFill>
                  <a:schemeClr val="dk1"/>
                </a:solidFill>
                <a:latin typeface="Comfortaa Light"/>
                <a:ea typeface="Comfortaa Light"/>
                <a:cs typeface="Comfortaa Light"/>
                <a:sym typeface="Comfortaa Light"/>
              </a:rPr>
              <a:t>ttaylor@ogc.org</a:t>
            </a:r>
            <a:endParaRPr sz="800">
              <a:solidFill>
                <a:schemeClr val="dk1"/>
              </a:solidFill>
              <a:latin typeface="Comfortaa Light"/>
              <a:ea typeface="Comfortaa Light"/>
              <a:cs typeface="Comfortaa Light"/>
              <a:sym typeface="Comfortaa Light"/>
            </a:endParaRPr>
          </a:p>
        </p:txBody>
      </p:sp>
      <p:sp>
        <p:nvSpPr>
          <p:cNvPr id="182" name="Google Shape;182;p30"/>
          <p:cNvSpPr txBox="1"/>
          <p:nvPr/>
        </p:nvSpPr>
        <p:spPr>
          <a:xfrm>
            <a:off x="2957150" y="2202450"/>
            <a:ext cx="30000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u="sng">
                <a:solidFill>
                  <a:schemeClr val="hlink"/>
                </a:solidFill>
                <a:latin typeface="Times New Roman"/>
                <a:ea typeface="Times New Roman"/>
                <a:cs typeface="Times New Roman"/>
                <a:sym typeface="Times New Roman"/>
                <a:hlinkClick r:id="rId6"/>
              </a:rPr>
              <a:t>Engineering Reports [ https://www.ogc.org/standards/er/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1"/>
          <p:cNvSpPr txBox="1">
            <a:spLocks noGrp="1"/>
          </p:cNvSpPr>
          <p:nvPr>
            <p:ph type="title"/>
          </p:nvPr>
        </p:nvSpPr>
        <p:spPr>
          <a:xfrm>
            <a:off x="1441075" y="445025"/>
            <a:ext cx="73911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Urban Digital Twins DWG</a:t>
            </a:r>
            <a:endParaRPr/>
          </a:p>
        </p:txBody>
      </p:sp>
      <p:sp>
        <p:nvSpPr>
          <p:cNvPr id="188" name="Google Shape;188;p31"/>
          <p:cNvSpPr txBox="1">
            <a:spLocks noGrp="1"/>
          </p:cNvSpPr>
          <p:nvPr>
            <p:ph type="body" idx="1"/>
          </p:nvPr>
        </p:nvSpPr>
        <p:spPr>
          <a:xfrm>
            <a:off x="1441200" y="1152475"/>
            <a:ext cx="7391100" cy="3880200"/>
          </a:xfrm>
          <a:prstGeom prst="rect">
            <a:avLst/>
          </a:prstGeom>
        </p:spPr>
        <p:txBody>
          <a:bodyPr spcFirstLastPara="1" wrap="square" lIns="91425" tIns="91425" rIns="91425" bIns="91425" anchor="t" anchorCtr="0">
            <a:normAutofit fontScale="77500" lnSpcReduction="10000"/>
          </a:bodyPr>
          <a:lstStyle/>
          <a:p>
            <a:pPr marL="0" lvl="0" indent="0" algn="l" rtl="0">
              <a:spcBef>
                <a:spcPts val="0"/>
              </a:spcBef>
              <a:spcAft>
                <a:spcPts val="0"/>
              </a:spcAft>
              <a:buNone/>
            </a:pPr>
            <a:r>
              <a:rPr lang="fr" sz="1900" b="1"/>
              <a:t>Nouveau DWG validé en septembre 2023 (issu de Smart Cities, Land Infra, 3DIM) </a:t>
            </a:r>
            <a:endParaRPr sz="1900" b="1"/>
          </a:p>
          <a:p>
            <a:pPr marL="0" lvl="0" indent="0" algn="l" rtl="0">
              <a:spcBef>
                <a:spcPts val="1200"/>
              </a:spcBef>
              <a:spcAft>
                <a:spcPts val="0"/>
              </a:spcAft>
              <a:buNone/>
            </a:pPr>
            <a:r>
              <a:rPr lang="fr" i="1"/>
              <a:t>position paper en cours d’écriture par les pilotes du groupe</a:t>
            </a:r>
            <a:endParaRPr i="1"/>
          </a:p>
          <a:p>
            <a:pPr marL="0" lvl="0" indent="0" algn="l" rtl="0">
              <a:spcBef>
                <a:spcPts val="1200"/>
              </a:spcBef>
              <a:spcAft>
                <a:spcPts val="0"/>
              </a:spcAft>
              <a:buNone/>
            </a:pPr>
            <a:r>
              <a:rPr lang="fr" b="1" u="sng"/>
              <a:t>digital twin</a:t>
            </a:r>
            <a:r>
              <a:rPr lang="fr"/>
              <a:t> : “réplique numérique du monde réel, avec ces caractéristiques statiques et dynamiques, synchronisée avec ce dernier (représente les évolutions)”</a:t>
            </a:r>
            <a:endParaRPr/>
          </a:p>
          <a:p>
            <a:pPr marL="457200" lvl="0" indent="-317182" algn="l" rtl="0">
              <a:spcBef>
                <a:spcPts val="1200"/>
              </a:spcBef>
              <a:spcAft>
                <a:spcPts val="0"/>
              </a:spcAft>
              <a:buSzPct val="100000"/>
              <a:buChar char="-"/>
            </a:pPr>
            <a:r>
              <a:rPr lang="fr"/>
              <a:t>pas seulement un modèle 3D de ville sémantisé et connecté à des capteurs</a:t>
            </a:r>
            <a:endParaRPr/>
          </a:p>
          <a:p>
            <a:pPr marL="457200" lvl="0" indent="-317182" algn="l" rtl="0">
              <a:spcBef>
                <a:spcPts val="0"/>
              </a:spcBef>
              <a:spcAft>
                <a:spcPts val="0"/>
              </a:spcAft>
              <a:buSzPct val="100000"/>
              <a:buChar char="-"/>
            </a:pPr>
            <a:r>
              <a:rPr lang="fr"/>
              <a:t>mais un système/hub  permettant de connecter des usages, une communauté, des services transverses</a:t>
            </a:r>
            <a:endParaRPr/>
          </a:p>
          <a:p>
            <a:pPr marL="0" lvl="0" indent="0" algn="l" rtl="0">
              <a:spcBef>
                <a:spcPts val="1200"/>
              </a:spcBef>
              <a:spcAft>
                <a:spcPts val="0"/>
              </a:spcAft>
              <a:buNone/>
            </a:pPr>
            <a:r>
              <a:rPr lang="fr" b="1"/>
              <a:t>permettant </a:t>
            </a:r>
            <a:endParaRPr b="1"/>
          </a:p>
          <a:p>
            <a:pPr marL="0" lvl="0" indent="0" algn="l" rtl="0">
              <a:spcBef>
                <a:spcPts val="1200"/>
              </a:spcBef>
              <a:spcAft>
                <a:spcPts val="0"/>
              </a:spcAft>
              <a:buNone/>
            </a:pPr>
            <a:r>
              <a:rPr lang="fr"/>
              <a:t>=&gt; une meilleure compréhension de la ville et de son évolution</a:t>
            </a:r>
            <a:endParaRPr/>
          </a:p>
          <a:p>
            <a:pPr marL="0" lvl="0" indent="0" algn="l" rtl="0">
              <a:spcBef>
                <a:spcPts val="1200"/>
              </a:spcBef>
              <a:spcAft>
                <a:spcPts val="0"/>
              </a:spcAft>
              <a:buNone/>
            </a:pPr>
            <a:r>
              <a:rPr lang="fr"/>
              <a:t>=&gt; de lancer des simulations (aide aux politiques publiques/planification)</a:t>
            </a:r>
            <a:endParaRPr/>
          </a:p>
          <a:p>
            <a:pPr marL="0" lvl="0" indent="0" algn="l" rtl="0">
              <a:spcBef>
                <a:spcPts val="1200"/>
              </a:spcBef>
              <a:spcAft>
                <a:spcPts val="1200"/>
              </a:spcAft>
              <a:buNone/>
            </a:pPr>
            <a:endParaRPr/>
          </a:p>
        </p:txBody>
      </p:sp>
      <p:pic>
        <p:nvPicPr>
          <p:cNvPr id="189" name="Google Shape;189;p31"/>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 y="0"/>
            <a:ext cx="1441076"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32"/>
          <p:cNvPicPr preferRelativeResize="0"/>
          <p:nvPr/>
        </p:nvPicPr>
        <p:blipFill>
          <a:blip r:embed="rId3">
            <a:alphaModFix/>
          </a:blip>
          <a:stretch>
            <a:fillRect/>
          </a:stretch>
        </p:blipFill>
        <p:spPr>
          <a:xfrm>
            <a:off x="1433675" y="565426"/>
            <a:ext cx="6896100" cy="3690763"/>
          </a:xfrm>
          <a:prstGeom prst="rect">
            <a:avLst/>
          </a:prstGeom>
          <a:noFill/>
          <a:ln>
            <a:noFill/>
          </a:ln>
        </p:spPr>
      </p:pic>
      <p:pic>
        <p:nvPicPr>
          <p:cNvPr id="195" name="Google Shape;195;p32"/>
          <p:cNvPicPr preferRelativeResize="0"/>
          <p:nvPr/>
        </p:nvPicPr>
        <p:blipFill>
          <a:blip r:embed="rId4">
            <a:alphaModFix/>
          </a:blip>
          <a:stretch>
            <a:fillRect/>
          </a:stretch>
        </p:blipFill>
        <p:spPr>
          <a:xfrm>
            <a:off x="453473" y="-221725"/>
            <a:ext cx="8237054" cy="5143500"/>
          </a:xfrm>
          <a:prstGeom prst="rect">
            <a:avLst/>
          </a:prstGeom>
          <a:noFill/>
          <a:ln>
            <a:noFill/>
          </a:ln>
        </p:spPr>
      </p:pic>
      <p:sp>
        <p:nvSpPr>
          <p:cNvPr id="196" name="Google Shape;196;p32"/>
          <p:cNvSpPr txBox="1">
            <a:spLocks noGrp="1"/>
          </p:cNvSpPr>
          <p:nvPr>
            <p:ph type="body" idx="1"/>
          </p:nvPr>
        </p:nvSpPr>
        <p:spPr>
          <a:xfrm>
            <a:off x="311700" y="1152475"/>
            <a:ext cx="8520600" cy="35919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r>
              <a:rPr lang="fr" u="sng">
                <a:solidFill>
                  <a:schemeClr val="hlink"/>
                </a:solidFill>
                <a:hlinkClick r:id="rId5"/>
              </a:rPr>
              <a:t>https://www.ogc.org/about-ogc/committees/dwg/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5"/>
          <p:cNvSpPr txBox="1">
            <a:spLocks noGrp="1"/>
          </p:cNvSpPr>
          <p:nvPr>
            <p:ph type="title"/>
          </p:nvPr>
        </p:nvSpPr>
        <p:spPr>
          <a:xfrm>
            <a:off x="1662775" y="445025"/>
            <a:ext cx="71694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Domain Working Group (DWG) ?</a:t>
            </a:r>
            <a:endParaRPr/>
          </a:p>
        </p:txBody>
      </p:sp>
      <p:sp>
        <p:nvSpPr>
          <p:cNvPr id="66" name="Google Shape;66;p15"/>
          <p:cNvSpPr txBox="1">
            <a:spLocks noGrp="1"/>
          </p:cNvSpPr>
          <p:nvPr>
            <p:ph type="body" idx="1"/>
          </p:nvPr>
        </p:nvSpPr>
        <p:spPr>
          <a:xfrm>
            <a:off x="1581475" y="1152475"/>
            <a:ext cx="7250700" cy="39339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fr"/>
              <a:t>Les groupes de travail par domaine (DWG ou WG) constituent un </a:t>
            </a:r>
            <a:r>
              <a:rPr lang="fr" b="1"/>
              <a:t>forum de discussion dans un domaine</a:t>
            </a:r>
            <a:r>
              <a:rPr lang="fr"/>
              <a:t> sur les exigences et les questions clés en matière d'interopérabilité, de discussion et d'examen des spécifications de mise en œuvre, et de présentations sur les domaines technologiques clés permettant de résoudre les questions d'interopérabilité géospatiale.</a:t>
            </a:r>
            <a:endParaRPr/>
          </a:p>
          <a:p>
            <a:pPr marL="0" lvl="0" indent="0" algn="just" rtl="0">
              <a:spcBef>
                <a:spcPts val="1200"/>
              </a:spcBef>
              <a:spcAft>
                <a:spcPts val="0"/>
              </a:spcAft>
              <a:buNone/>
            </a:pPr>
            <a:endParaRPr/>
          </a:p>
          <a:p>
            <a:pPr marL="0" lvl="0" indent="0" algn="just" rtl="0">
              <a:spcBef>
                <a:spcPts val="1200"/>
              </a:spcBef>
              <a:spcAft>
                <a:spcPts val="1200"/>
              </a:spcAft>
              <a:buNone/>
            </a:pPr>
            <a:r>
              <a:rPr lang="fr"/>
              <a:t>Un groupe de standardisation OGC est forcément rattaché à un DWG donc à une communauté =&gt; ce sont les communauté qui pilotent les standards (dynamique de plus en plus forte).</a:t>
            </a:r>
            <a:endParaRPr/>
          </a:p>
        </p:txBody>
      </p:sp>
      <p:pic>
        <p:nvPicPr>
          <p:cNvPr id="67" name="Google Shape;67;p15"/>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41075" cy="51435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Standards et utilisateurs</a:t>
            </a:r>
            <a:endParaRPr/>
          </a:p>
        </p:txBody>
      </p:sp>
      <p:sp>
        <p:nvSpPr>
          <p:cNvPr id="73" name="Google Shape;73;p16"/>
          <p:cNvSpPr txBox="1">
            <a:spLocks noGrp="1"/>
          </p:cNvSpPr>
          <p:nvPr>
            <p:ph type="body" idx="1"/>
          </p:nvPr>
        </p:nvSpPr>
        <p:spPr>
          <a:xfrm>
            <a:off x="311700" y="1152475"/>
            <a:ext cx="5260500"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fr" dirty="0"/>
              <a:t>Articuler les standards avec les besoins métiers/thématiques</a:t>
            </a:r>
            <a:endParaRPr dirty="0"/>
          </a:p>
          <a:p>
            <a:pPr marL="0" lvl="0" indent="0" algn="l" rtl="0">
              <a:spcBef>
                <a:spcPts val="1200"/>
              </a:spcBef>
              <a:spcAft>
                <a:spcPts val="0"/>
              </a:spcAft>
              <a:buNone/>
            </a:pPr>
            <a:r>
              <a:rPr lang="fr" dirty="0"/>
              <a:t>La prise en compte des besoins FAIR sur les standards ne peut se faire que via ces cas d’usages métiers/thématiques</a:t>
            </a: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0"/>
              </a:spcAft>
              <a:buNone/>
            </a:pPr>
            <a:endParaRPr dirty="0"/>
          </a:p>
          <a:p>
            <a:pPr marL="0" lvl="0" indent="0" algn="l" rtl="0">
              <a:spcBef>
                <a:spcPts val="1200"/>
              </a:spcBef>
              <a:spcAft>
                <a:spcPts val="1200"/>
              </a:spcAft>
              <a:buNone/>
            </a:pPr>
            <a:r>
              <a:rPr lang="fr" dirty="0">
                <a:solidFill>
                  <a:srgbClr val="E3426A"/>
                </a:solidFill>
              </a:rPr>
              <a:t>Illustration par quelques exemples de DWG</a:t>
            </a:r>
            <a:endParaRPr dirty="0">
              <a:solidFill>
                <a:srgbClr val="E3426A"/>
              </a:solidFill>
            </a:endParaRPr>
          </a:p>
        </p:txBody>
      </p:sp>
      <p:pic>
        <p:nvPicPr>
          <p:cNvPr id="74" name="Google Shape;74;p16"/>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6246025" y="0"/>
            <a:ext cx="2892851" cy="51435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1559300" y="445025"/>
            <a:ext cx="7272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Sensor Web Enablement DWG</a:t>
            </a:r>
            <a:endParaRPr/>
          </a:p>
        </p:txBody>
      </p:sp>
      <p:sp>
        <p:nvSpPr>
          <p:cNvPr id="80" name="Google Shape;80;p17"/>
          <p:cNvSpPr txBox="1">
            <a:spLocks noGrp="1"/>
          </p:cNvSpPr>
          <p:nvPr>
            <p:ph type="body" idx="1"/>
          </p:nvPr>
        </p:nvSpPr>
        <p:spPr>
          <a:xfrm>
            <a:off x="1559400" y="1152475"/>
            <a:ext cx="7272900" cy="3898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fr">
                <a:solidFill>
                  <a:schemeClr val="dk1"/>
                </a:solidFill>
              </a:rPr>
              <a:t>Le groupe sur les standards de capteur et d’observation</a:t>
            </a:r>
            <a:endParaRPr>
              <a:solidFill>
                <a:schemeClr val="dk1"/>
              </a:solidFill>
            </a:endParaRPr>
          </a:p>
          <a:p>
            <a:pPr marL="457200" lvl="0" indent="-342900" algn="l" rtl="0">
              <a:spcBef>
                <a:spcPts val="1200"/>
              </a:spcBef>
              <a:spcAft>
                <a:spcPts val="0"/>
              </a:spcAft>
              <a:buSzPts val="1800"/>
              <a:buChar char="●"/>
            </a:pPr>
            <a:r>
              <a:rPr lang="fr"/>
              <a:t>Standards de contenu </a:t>
            </a:r>
            <a:endParaRPr/>
          </a:p>
          <a:p>
            <a:pPr marL="914400" lvl="1" indent="-317500" algn="l" rtl="0">
              <a:spcBef>
                <a:spcPts val="0"/>
              </a:spcBef>
              <a:spcAft>
                <a:spcPts val="0"/>
              </a:spcAft>
              <a:buSzPts val="1400"/>
              <a:buChar char="○"/>
            </a:pPr>
            <a:r>
              <a:rPr lang="fr"/>
              <a:t>Observations &amp; Measurements (ISO 19156:2011) -&gt; Observations, Measurements and Samples (ISO 19156:2023)</a:t>
            </a:r>
            <a:endParaRPr/>
          </a:p>
          <a:p>
            <a:pPr marL="914400" lvl="1" indent="-317500" algn="l" rtl="0">
              <a:spcBef>
                <a:spcPts val="0"/>
              </a:spcBef>
              <a:spcAft>
                <a:spcPts val="0"/>
              </a:spcAft>
              <a:buSzPts val="1400"/>
              <a:buChar char="○"/>
            </a:pPr>
            <a:r>
              <a:rPr lang="fr"/>
              <a:t>SensorML</a:t>
            </a:r>
            <a:endParaRPr/>
          </a:p>
          <a:p>
            <a:pPr marL="457200" lvl="0" indent="0" algn="l" rtl="0">
              <a:spcBef>
                <a:spcPts val="1200"/>
              </a:spcBef>
              <a:spcAft>
                <a:spcPts val="0"/>
              </a:spcAft>
              <a:buNone/>
            </a:pPr>
            <a:endParaRPr/>
          </a:p>
          <a:p>
            <a:pPr marL="457200" lvl="0" indent="-342900" algn="l" rtl="0">
              <a:spcBef>
                <a:spcPts val="1200"/>
              </a:spcBef>
              <a:spcAft>
                <a:spcPts val="0"/>
              </a:spcAft>
              <a:buSzPts val="1800"/>
              <a:buChar char="●"/>
            </a:pPr>
            <a:r>
              <a:rPr lang="fr"/>
              <a:t>Standards de services</a:t>
            </a:r>
            <a:endParaRPr/>
          </a:p>
          <a:p>
            <a:pPr marL="914400" lvl="1" indent="-317500" algn="l" rtl="0">
              <a:spcBef>
                <a:spcPts val="0"/>
              </a:spcBef>
              <a:spcAft>
                <a:spcPts val="0"/>
              </a:spcAft>
              <a:buSzPts val="1400"/>
              <a:buChar char="○"/>
            </a:pPr>
            <a:r>
              <a:rPr lang="fr"/>
              <a:t>Sensor Observation Service -&gt; remplacé par SensorThings API</a:t>
            </a:r>
            <a:endParaRPr/>
          </a:p>
          <a:p>
            <a:pPr marL="914400" lvl="1" indent="-317500" algn="l" rtl="0">
              <a:spcBef>
                <a:spcPts val="0"/>
              </a:spcBef>
              <a:spcAft>
                <a:spcPts val="0"/>
              </a:spcAft>
              <a:buSzPts val="1400"/>
              <a:buChar char="○"/>
            </a:pPr>
            <a:r>
              <a:rPr lang="fr"/>
              <a:t>et d’autres : SAS, SPS etc…</a:t>
            </a:r>
            <a:endParaRPr/>
          </a:p>
          <a:p>
            <a:pPr marL="0" lvl="0" indent="0" algn="l" rtl="0">
              <a:spcBef>
                <a:spcPts val="1200"/>
              </a:spcBef>
              <a:spcAft>
                <a:spcPts val="1200"/>
              </a:spcAft>
              <a:buNone/>
            </a:pPr>
            <a:endParaRPr/>
          </a:p>
        </p:txBody>
      </p:sp>
      <p:pic>
        <p:nvPicPr>
          <p:cNvPr id="81" name="Google Shape;81;p17"/>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59126" y="0"/>
            <a:ext cx="1485400"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1559300" y="445025"/>
            <a:ext cx="7272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Hydro DWG</a:t>
            </a:r>
            <a:endParaRPr/>
          </a:p>
        </p:txBody>
      </p:sp>
      <p:sp>
        <p:nvSpPr>
          <p:cNvPr id="87" name="Google Shape;87;p18"/>
          <p:cNvSpPr txBox="1">
            <a:spLocks noGrp="1"/>
          </p:cNvSpPr>
          <p:nvPr>
            <p:ph type="body" idx="1"/>
          </p:nvPr>
        </p:nvSpPr>
        <p:spPr>
          <a:xfrm>
            <a:off x="1559400" y="1152475"/>
            <a:ext cx="7272900" cy="38988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fr">
                <a:solidFill>
                  <a:schemeClr val="dk1"/>
                </a:solidFill>
              </a:rPr>
              <a:t>Un groupe conjoint OGC - Organisation Météorologique Mondiale (OMM/WMO)</a:t>
            </a:r>
            <a:endParaRPr>
              <a:solidFill>
                <a:schemeClr val="dk1"/>
              </a:solidFill>
            </a:endParaRPr>
          </a:p>
          <a:p>
            <a:pPr marL="0" lvl="0" indent="0" algn="l" rtl="0">
              <a:spcBef>
                <a:spcPts val="1200"/>
              </a:spcBef>
              <a:spcAft>
                <a:spcPts val="0"/>
              </a:spcAft>
              <a:buNone/>
            </a:pPr>
            <a:r>
              <a:rPr lang="fr">
                <a:solidFill>
                  <a:schemeClr val="dk1"/>
                </a:solidFill>
              </a:rPr>
              <a:t>Un long historique d’activité</a:t>
            </a:r>
            <a:endParaRPr>
              <a:solidFill>
                <a:schemeClr val="dk1"/>
              </a:solidFill>
            </a:endParaRPr>
          </a:p>
          <a:p>
            <a:pPr marL="457200" lvl="0" indent="-300037" algn="l" rtl="0">
              <a:spcBef>
                <a:spcPts val="1200"/>
              </a:spcBef>
              <a:spcAft>
                <a:spcPts val="0"/>
              </a:spcAft>
              <a:buClr>
                <a:schemeClr val="accent1"/>
              </a:buClr>
              <a:buSzPct val="100000"/>
              <a:buChar char="●"/>
            </a:pPr>
            <a:r>
              <a:rPr lang="fr">
                <a:solidFill>
                  <a:schemeClr val="accent1"/>
                </a:solidFill>
              </a:rPr>
              <a:t>2003 - Earth Systems Science Domain Working Group (DWG)</a:t>
            </a:r>
            <a:endParaRPr>
              <a:solidFill>
                <a:schemeClr val="accent1"/>
              </a:solidFill>
            </a:endParaRPr>
          </a:p>
          <a:p>
            <a:pPr marL="457200" lvl="0" indent="-300037" algn="l" rtl="0">
              <a:spcBef>
                <a:spcPts val="0"/>
              </a:spcBef>
              <a:spcAft>
                <a:spcPts val="0"/>
              </a:spcAft>
              <a:buClr>
                <a:schemeClr val="accent1"/>
              </a:buClr>
              <a:buSzPct val="100000"/>
              <a:buChar char="●"/>
            </a:pPr>
            <a:r>
              <a:rPr lang="fr">
                <a:solidFill>
                  <a:schemeClr val="accent1"/>
                </a:solidFill>
              </a:rPr>
              <a:t>2009 - Hydrology DWG </a:t>
            </a:r>
            <a:endParaRPr>
              <a:solidFill>
                <a:schemeClr val="accent1"/>
              </a:solidFill>
            </a:endParaRPr>
          </a:p>
          <a:p>
            <a:pPr marL="457200" lvl="0" indent="-300037" algn="l" rtl="0">
              <a:spcBef>
                <a:spcPts val="0"/>
              </a:spcBef>
              <a:spcAft>
                <a:spcPts val="0"/>
              </a:spcAft>
              <a:buSzPct val="100000"/>
              <a:buChar char="●"/>
            </a:pPr>
            <a:r>
              <a:rPr lang="fr"/>
              <a:t>2011 - Groundwater Interoperability Experiment (IE)</a:t>
            </a:r>
            <a:endParaRPr/>
          </a:p>
          <a:p>
            <a:pPr marL="457200" lvl="0" indent="-300037" algn="l" rtl="0">
              <a:spcBef>
                <a:spcPts val="0"/>
              </a:spcBef>
              <a:spcAft>
                <a:spcPts val="0"/>
              </a:spcAft>
              <a:buSzPct val="100000"/>
              <a:buChar char="●"/>
            </a:pPr>
            <a:r>
              <a:rPr lang="fr"/>
              <a:t>2011 - Water Information Services Concept Development Study</a:t>
            </a:r>
            <a:endParaRPr/>
          </a:p>
          <a:p>
            <a:pPr marL="457200" lvl="0" indent="-300037" algn="l" rtl="0">
              <a:spcBef>
                <a:spcPts val="0"/>
              </a:spcBef>
              <a:spcAft>
                <a:spcPts val="0"/>
              </a:spcAft>
              <a:buSzPct val="100000"/>
              <a:buChar char="●"/>
            </a:pPr>
            <a:r>
              <a:rPr lang="fr"/>
              <a:t>2011 - Surface Water Interoperability IE</a:t>
            </a:r>
            <a:endParaRPr/>
          </a:p>
          <a:p>
            <a:pPr marL="457200" lvl="0" indent="-300037" algn="l" rtl="0">
              <a:spcBef>
                <a:spcPts val="0"/>
              </a:spcBef>
              <a:spcAft>
                <a:spcPts val="0"/>
              </a:spcAft>
              <a:buSzPct val="100000"/>
              <a:buChar char="●"/>
            </a:pPr>
            <a:r>
              <a:rPr lang="fr"/>
              <a:t>2012 - Hydrology Forecasting IE</a:t>
            </a:r>
            <a:endParaRPr/>
          </a:p>
          <a:p>
            <a:pPr marL="457200" lvl="0" indent="-300037" algn="l" rtl="0">
              <a:spcBef>
                <a:spcPts val="0"/>
              </a:spcBef>
              <a:spcAft>
                <a:spcPts val="0"/>
              </a:spcAft>
              <a:buSzPct val="100000"/>
              <a:buChar char="●"/>
            </a:pPr>
            <a:r>
              <a:rPr lang="fr"/>
              <a:t>2013 - Climate-Hydrology Information Sharing Pilot</a:t>
            </a:r>
            <a:endParaRPr/>
          </a:p>
          <a:p>
            <a:pPr marL="457200" lvl="0" indent="-300037" algn="l" rtl="0">
              <a:spcBef>
                <a:spcPts val="0"/>
              </a:spcBef>
              <a:spcAft>
                <a:spcPts val="0"/>
              </a:spcAft>
              <a:buSzPct val="100000"/>
              <a:buChar char="●"/>
            </a:pPr>
            <a:r>
              <a:rPr lang="fr"/>
              <a:t>2013 - GroundWater IE2</a:t>
            </a:r>
            <a:endParaRPr/>
          </a:p>
          <a:p>
            <a:pPr marL="457200" lvl="0" indent="-300037" algn="l" rtl="0">
              <a:spcBef>
                <a:spcPts val="0"/>
              </a:spcBef>
              <a:spcAft>
                <a:spcPts val="0"/>
              </a:spcAft>
              <a:buClr>
                <a:srgbClr val="4A86E8"/>
              </a:buClr>
              <a:buSzPct val="100000"/>
              <a:buChar char="●"/>
            </a:pPr>
            <a:r>
              <a:rPr lang="fr">
                <a:solidFill>
                  <a:srgbClr val="4A86E8"/>
                </a:solidFill>
              </a:rPr>
              <a:t>2014 - Water ML 2.0 Standards Working Group (SWG)</a:t>
            </a:r>
            <a:endParaRPr>
              <a:solidFill>
                <a:srgbClr val="4A86E8"/>
              </a:solidFill>
            </a:endParaRPr>
          </a:p>
          <a:p>
            <a:pPr marL="457200" lvl="0" indent="-300037" algn="l" rtl="0">
              <a:spcBef>
                <a:spcPts val="0"/>
              </a:spcBef>
              <a:spcAft>
                <a:spcPts val="0"/>
              </a:spcAft>
              <a:buClr>
                <a:srgbClr val="4A86E8"/>
              </a:buClr>
              <a:buSzPct val="100000"/>
              <a:buChar char="●"/>
            </a:pPr>
            <a:r>
              <a:rPr lang="fr">
                <a:solidFill>
                  <a:srgbClr val="4A86E8"/>
                </a:solidFill>
              </a:rPr>
              <a:t>2015 - Hydrographic Features SWG</a:t>
            </a:r>
            <a:endParaRPr>
              <a:solidFill>
                <a:srgbClr val="4A86E8"/>
              </a:solidFill>
            </a:endParaRPr>
          </a:p>
          <a:p>
            <a:pPr marL="457200" lvl="0" indent="-300037" algn="l" rtl="0">
              <a:spcBef>
                <a:spcPts val="0"/>
              </a:spcBef>
              <a:spcAft>
                <a:spcPts val="0"/>
              </a:spcAft>
              <a:buClr>
                <a:srgbClr val="4A86E8"/>
              </a:buClr>
              <a:buSzPct val="100000"/>
              <a:buChar char="●"/>
            </a:pPr>
            <a:r>
              <a:rPr lang="fr">
                <a:solidFill>
                  <a:srgbClr val="4A86E8"/>
                </a:solidFill>
              </a:rPr>
              <a:t>2015 - Research Data Alliance Global Water Information IG (Hydro DWG sister group)</a:t>
            </a:r>
            <a:endParaRPr>
              <a:solidFill>
                <a:srgbClr val="4A86E8"/>
              </a:solidFill>
            </a:endParaRPr>
          </a:p>
          <a:p>
            <a:pPr marL="457200" lvl="0" indent="-300037" algn="l" rtl="0">
              <a:spcBef>
                <a:spcPts val="0"/>
              </a:spcBef>
              <a:spcAft>
                <a:spcPts val="0"/>
              </a:spcAft>
              <a:buClr>
                <a:srgbClr val="4A86E8"/>
              </a:buClr>
              <a:buSzPct val="100000"/>
              <a:buChar char="●"/>
            </a:pPr>
            <a:r>
              <a:rPr lang="fr">
                <a:solidFill>
                  <a:srgbClr val="4A86E8"/>
                </a:solidFill>
              </a:rPr>
              <a:t>2016 - Groundwater SWG</a:t>
            </a:r>
            <a:endParaRPr>
              <a:solidFill>
                <a:srgbClr val="4A86E8"/>
              </a:solidFill>
            </a:endParaRPr>
          </a:p>
          <a:p>
            <a:pPr marL="457200" lvl="0" indent="-300037" algn="l" rtl="0">
              <a:spcBef>
                <a:spcPts val="0"/>
              </a:spcBef>
              <a:spcAft>
                <a:spcPts val="0"/>
              </a:spcAft>
              <a:buClr>
                <a:srgbClr val="4A86E8"/>
              </a:buClr>
              <a:buSzPct val="100000"/>
              <a:buChar char="●"/>
            </a:pPr>
            <a:r>
              <a:rPr lang="fr">
                <a:solidFill>
                  <a:srgbClr val="4A86E8"/>
                </a:solidFill>
              </a:rPr>
              <a:t>2017 - Geoscience DWG</a:t>
            </a:r>
            <a:endParaRPr>
              <a:solidFill>
                <a:srgbClr val="4A86E8"/>
              </a:solidFill>
            </a:endParaRPr>
          </a:p>
          <a:p>
            <a:pPr marL="457200" lvl="0" indent="-300037" algn="l" rtl="0">
              <a:spcBef>
                <a:spcPts val="0"/>
              </a:spcBef>
              <a:spcAft>
                <a:spcPts val="0"/>
              </a:spcAft>
              <a:buSzPct val="100000"/>
              <a:buChar char="●"/>
            </a:pPr>
            <a:r>
              <a:rPr lang="fr"/>
              <a:t>2018 - Environmental Linked Features IE (ELFIE)</a:t>
            </a:r>
            <a:endParaRPr/>
          </a:p>
          <a:p>
            <a:pPr marL="457200" lvl="0" indent="-300037" algn="l" rtl="0">
              <a:spcBef>
                <a:spcPts val="0"/>
              </a:spcBef>
              <a:spcAft>
                <a:spcPts val="0"/>
              </a:spcAft>
              <a:buSzPct val="100000"/>
              <a:buChar char="●"/>
            </a:pPr>
            <a:r>
              <a:rPr lang="fr"/>
              <a:t>2019 - Borehole IE</a:t>
            </a:r>
            <a:endParaRPr/>
          </a:p>
          <a:p>
            <a:pPr marL="457200" lvl="0" indent="-300037" algn="l" rtl="0">
              <a:spcBef>
                <a:spcPts val="0"/>
              </a:spcBef>
              <a:spcAft>
                <a:spcPts val="0"/>
              </a:spcAft>
              <a:buSzPct val="100000"/>
              <a:buChar char="●"/>
            </a:pPr>
            <a:r>
              <a:rPr lang="fr"/>
              <a:t>2021 - Second ELFIE (SELFIE)</a:t>
            </a:r>
            <a:endParaRPr/>
          </a:p>
          <a:p>
            <a:pPr marL="457200" lvl="0" indent="-300037" algn="l" rtl="0">
              <a:spcBef>
                <a:spcPts val="0"/>
              </a:spcBef>
              <a:spcAft>
                <a:spcPts val="0"/>
              </a:spcAft>
              <a:buSzPct val="100000"/>
              <a:buChar char="●"/>
            </a:pPr>
            <a:r>
              <a:rPr lang="fr"/>
              <a:t>2022 - Water Quality IE =&gt; en cours</a:t>
            </a:r>
            <a:endParaRPr/>
          </a:p>
        </p:txBody>
      </p:sp>
      <p:pic>
        <p:nvPicPr>
          <p:cNvPr id="88" name="Google Shape;88;p18"/>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1559300" y="445025"/>
            <a:ext cx="7272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Hydro DWG</a:t>
            </a:r>
            <a:endParaRPr/>
          </a:p>
        </p:txBody>
      </p:sp>
      <p:sp>
        <p:nvSpPr>
          <p:cNvPr id="94" name="Google Shape;94;p19"/>
          <p:cNvSpPr txBox="1">
            <a:spLocks noGrp="1"/>
          </p:cNvSpPr>
          <p:nvPr>
            <p:ph type="body" idx="1"/>
          </p:nvPr>
        </p:nvSpPr>
        <p:spPr>
          <a:xfrm>
            <a:off x="1559400" y="1152475"/>
            <a:ext cx="7272900" cy="38892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fr">
                <a:solidFill>
                  <a:schemeClr val="dk1"/>
                </a:solidFill>
              </a:rPr>
              <a:t>Communauté</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des représentants de part le monde </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des membres de différents types</a:t>
            </a:r>
            <a:endParaRPr>
              <a:solidFill>
                <a:schemeClr val="dk1"/>
              </a:solidFill>
            </a:endParaRPr>
          </a:p>
          <a:p>
            <a:pPr marL="1371600" lvl="2" indent="-317500" algn="l" rtl="0">
              <a:spcBef>
                <a:spcPts val="0"/>
              </a:spcBef>
              <a:spcAft>
                <a:spcPts val="0"/>
              </a:spcAft>
              <a:buClr>
                <a:schemeClr val="dk1"/>
              </a:buClr>
              <a:buSzPts val="1400"/>
              <a:buChar char="■"/>
            </a:pPr>
            <a:r>
              <a:rPr lang="fr">
                <a:solidFill>
                  <a:schemeClr val="dk1"/>
                </a:solidFill>
              </a:rPr>
              <a:t>établissements publics</a:t>
            </a:r>
            <a:endParaRPr>
              <a:solidFill>
                <a:schemeClr val="dk1"/>
              </a:solidFill>
            </a:endParaRPr>
          </a:p>
          <a:p>
            <a:pPr marL="1371600" lvl="2" indent="-317500" algn="l" rtl="0">
              <a:spcBef>
                <a:spcPts val="0"/>
              </a:spcBef>
              <a:spcAft>
                <a:spcPts val="0"/>
              </a:spcAft>
              <a:buClr>
                <a:schemeClr val="dk1"/>
              </a:buClr>
              <a:buSzPts val="1400"/>
              <a:buChar char="■"/>
            </a:pPr>
            <a:r>
              <a:rPr lang="fr">
                <a:solidFill>
                  <a:schemeClr val="dk1"/>
                </a:solidFill>
              </a:rPr>
              <a:t>organismes publics de recherche</a:t>
            </a:r>
            <a:endParaRPr>
              <a:solidFill>
                <a:schemeClr val="dk1"/>
              </a:solidFill>
            </a:endParaRPr>
          </a:p>
          <a:p>
            <a:pPr marL="1371600" lvl="2" indent="-317500" algn="l" rtl="0">
              <a:spcBef>
                <a:spcPts val="0"/>
              </a:spcBef>
              <a:spcAft>
                <a:spcPts val="0"/>
              </a:spcAft>
              <a:buClr>
                <a:schemeClr val="dk1"/>
              </a:buClr>
              <a:buSzPts val="1400"/>
              <a:buChar char="■"/>
            </a:pPr>
            <a:r>
              <a:rPr lang="fr">
                <a:solidFill>
                  <a:schemeClr val="dk1"/>
                </a:solidFill>
              </a:rPr>
              <a:t>organisations internationales</a:t>
            </a:r>
            <a:endParaRPr>
              <a:solidFill>
                <a:schemeClr val="dk1"/>
              </a:solidFill>
            </a:endParaRPr>
          </a:p>
          <a:p>
            <a:pPr marL="1371600" lvl="2" indent="-317500" algn="l" rtl="0">
              <a:spcBef>
                <a:spcPts val="0"/>
              </a:spcBef>
              <a:spcAft>
                <a:spcPts val="0"/>
              </a:spcAft>
              <a:buClr>
                <a:schemeClr val="dk1"/>
              </a:buClr>
              <a:buSzPts val="1400"/>
              <a:buChar char="■"/>
            </a:pPr>
            <a:r>
              <a:rPr lang="fr">
                <a:solidFill>
                  <a:schemeClr val="dk1"/>
                </a:solidFill>
              </a:rPr>
              <a:t>entreprises privées</a:t>
            </a:r>
            <a:endParaRPr>
              <a:solidFill>
                <a:schemeClr val="dk1"/>
              </a:solidFill>
            </a:endParaRPr>
          </a:p>
          <a:p>
            <a:pPr marL="457200" lvl="0" indent="-342900" algn="l" rtl="0">
              <a:spcBef>
                <a:spcPts val="0"/>
              </a:spcBef>
              <a:spcAft>
                <a:spcPts val="0"/>
              </a:spcAft>
              <a:buClr>
                <a:schemeClr val="dk1"/>
              </a:buClr>
              <a:buSzPts val="1800"/>
              <a:buChar char="●"/>
            </a:pPr>
            <a:r>
              <a:rPr lang="fr">
                <a:solidFill>
                  <a:schemeClr val="dk1"/>
                </a:solidFill>
              </a:rPr>
              <a:t>Quelques exemples</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NR-Can, GSC, USGS, US EPA, CUASHI, SDSC, BRGM, UK CEH, DELTARES, GRDC, BaFG, Univ Tartu, Fraunhofer IOSB, DataCove, NIWA/LAWA (NZ), Federation University (Australia), BoM Australia, CSIRO, …</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WMO, UNESCO, …</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Kisters, 52°N, Aquatic Informatics, …</a:t>
            </a:r>
            <a:endParaRPr>
              <a:solidFill>
                <a:schemeClr val="dk1"/>
              </a:solidFill>
            </a:endParaRPr>
          </a:p>
          <a:p>
            <a:pPr marL="457200" lvl="0" indent="0" algn="l" rtl="0">
              <a:spcBef>
                <a:spcPts val="1200"/>
              </a:spcBef>
              <a:spcAft>
                <a:spcPts val="1200"/>
              </a:spcAft>
              <a:buNone/>
            </a:pPr>
            <a:endParaRPr>
              <a:solidFill>
                <a:schemeClr val="dk1"/>
              </a:solidFill>
            </a:endParaRPr>
          </a:p>
        </p:txBody>
      </p:sp>
      <p:pic>
        <p:nvPicPr>
          <p:cNvPr id="95" name="Google Shape;95;p19"/>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20"/>
          <p:cNvSpPr txBox="1">
            <a:spLocks noGrp="1"/>
          </p:cNvSpPr>
          <p:nvPr>
            <p:ph type="title"/>
          </p:nvPr>
        </p:nvSpPr>
        <p:spPr>
          <a:xfrm>
            <a:off x="1559300" y="445025"/>
            <a:ext cx="7272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Hydro DWG</a:t>
            </a:r>
            <a:endParaRPr/>
          </a:p>
        </p:txBody>
      </p:sp>
      <p:sp>
        <p:nvSpPr>
          <p:cNvPr id="101" name="Google Shape;101;p20"/>
          <p:cNvSpPr txBox="1">
            <a:spLocks noGrp="1"/>
          </p:cNvSpPr>
          <p:nvPr>
            <p:ph type="body" idx="1"/>
          </p:nvPr>
        </p:nvSpPr>
        <p:spPr>
          <a:xfrm>
            <a:off x="1559400" y="1152475"/>
            <a:ext cx="72729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fr">
                <a:solidFill>
                  <a:schemeClr val="dk1"/>
                </a:solidFill>
              </a:rPr>
              <a:t>Standards</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Repris dans le système d’information de l’OMM/WMO</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Dans ceux de nombreux organismes : UNESCO, USGS, US EPA, NrCan, NIWA, BRGM, etc…</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Dans des outils opensource : CUASHI Hydro-Server, Kisters, 52°N etc…</a:t>
            </a:r>
            <a:endParaRPr>
              <a:solidFill>
                <a:schemeClr val="dk1"/>
              </a:solidFill>
            </a:endParaRPr>
          </a:p>
          <a:p>
            <a:pPr marL="914400" lvl="1" indent="-317500" algn="l" rtl="0">
              <a:spcBef>
                <a:spcPts val="0"/>
              </a:spcBef>
              <a:spcAft>
                <a:spcPts val="0"/>
              </a:spcAft>
              <a:buClr>
                <a:schemeClr val="dk1"/>
              </a:buClr>
              <a:buSzPts val="1400"/>
              <a:buChar char="○"/>
            </a:pPr>
            <a:r>
              <a:rPr lang="fr">
                <a:solidFill>
                  <a:schemeClr val="dk1"/>
                </a:solidFill>
              </a:rPr>
              <a:t>Contribution régulière de projets impliquant les partenaires</a:t>
            </a:r>
            <a:endParaRPr>
              <a:solidFill>
                <a:schemeClr val="dk1"/>
              </a:solidFill>
            </a:endParaRPr>
          </a:p>
        </p:txBody>
      </p:sp>
      <p:pic>
        <p:nvPicPr>
          <p:cNvPr id="102" name="Google Shape;102;p20"/>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559300" y="445025"/>
            <a:ext cx="72729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Hydro DWG</a:t>
            </a:r>
            <a:endParaRPr/>
          </a:p>
        </p:txBody>
      </p:sp>
      <p:sp>
        <p:nvSpPr>
          <p:cNvPr id="108" name="Google Shape;108;p21"/>
          <p:cNvSpPr txBox="1">
            <a:spLocks noGrp="1"/>
          </p:cNvSpPr>
          <p:nvPr>
            <p:ph type="body" idx="1"/>
          </p:nvPr>
        </p:nvSpPr>
        <p:spPr>
          <a:xfrm>
            <a:off x="1559400" y="1152475"/>
            <a:ext cx="7584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Char char="●"/>
            </a:pPr>
            <a:r>
              <a:rPr lang="fr">
                <a:solidFill>
                  <a:schemeClr val="dk1"/>
                </a:solidFill>
              </a:rPr>
              <a:t>Standards WaterML2.0: tous issus des tests d’interopérabilité mentionnés (IE)</a:t>
            </a:r>
            <a:endParaRPr>
              <a:solidFill>
                <a:schemeClr val="dk1"/>
              </a:solidFill>
            </a:endParaRPr>
          </a:p>
          <a:p>
            <a:pPr marL="914400" lvl="0" indent="0" algn="l" rtl="0">
              <a:spcBef>
                <a:spcPts val="1200"/>
              </a:spcBef>
              <a:spcAft>
                <a:spcPts val="1200"/>
              </a:spcAft>
              <a:buNone/>
            </a:pPr>
            <a:endParaRPr>
              <a:solidFill>
                <a:schemeClr val="dk1"/>
              </a:solidFill>
            </a:endParaRPr>
          </a:p>
        </p:txBody>
      </p:sp>
      <p:pic>
        <p:nvPicPr>
          <p:cNvPr id="109" name="Google Shape;109;p21"/>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0" y="0"/>
            <a:ext cx="1433675" cy="5143501"/>
          </a:xfrm>
          <a:prstGeom prst="rect">
            <a:avLst/>
          </a:prstGeom>
          <a:noFill/>
          <a:ln>
            <a:noFill/>
          </a:ln>
        </p:spPr>
      </p:pic>
      <p:pic>
        <p:nvPicPr>
          <p:cNvPr id="110" name="Google Shape;110;p21"/>
          <p:cNvPicPr preferRelativeResize="0"/>
          <p:nvPr/>
        </p:nvPicPr>
        <p:blipFill>
          <a:blip r:embed="rId4" cstate="screen">
            <a:alphaModFix/>
            <a:extLst>
              <a:ext uri="{28A0092B-C50C-407E-A947-70E740481C1C}">
                <a14:useLocalDpi xmlns:a14="http://schemas.microsoft.com/office/drawing/2010/main"/>
              </a:ext>
            </a:extLst>
          </a:blip>
          <a:stretch>
            <a:fillRect/>
          </a:stretch>
        </p:blipFill>
        <p:spPr>
          <a:xfrm>
            <a:off x="2141526" y="1842700"/>
            <a:ext cx="6420351" cy="3329375"/>
          </a:xfrm>
          <a:prstGeom prst="rect">
            <a:avLst/>
          </a:prstGeom>
          <a:noFill/>
          <a:ln>
            <a:noFill/>
          </a:ln>
        </p:spPr>
      </p:pic>
      <p:sp>
        <p:nvSpPr>
          <p:cNvPr id="111" name="Google Shape;111;p21"/>
          <p:cNvSpPr txBox="1"/>
          <p:nvPr/>
        </p:nvSpPr>
        <p:spPr>
          <a:xfrm>
            <a:off x="7267575" y="4353000"/>
            <a:ext cx="1981200" cy="109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fr">
                <a:solidFill>
                  <a:schemeClr val="dk2"/>
                </a:solidFill>
                <a:highlight>
                  <a:srgbClr val="FFFF00"/>
                </a:highlight>
              </a:rPr>
              <a:t>bientôt mis à jour par le Water Quality IE</a:t>
            </a:r>
            <a:endParaRPr>
              <a:solidFill>
                <a:schemeClr val="dk2"/>
              </a:solidFill>
              <a:highlight>
                <a:srgbClr val="FFFF00"/>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22"/>
          <p:cNvSpPr txBox="1">
            <a:spLocks noGrp="1"/>
          </p:cNvSpPr>
          <p:nvPr>
            <p:ph type="title"/>
          </p:nvPr>
        </p:nvSpPr>
        <p:spPr>
          <a:xfrm>
            <a:off x="1433700" y="445025"/>
            <a:ext cx="7398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fr"/>
              <a:t>Geoscience DWG</a:t>
            </a:r>
            <a:endParaRPr/>
          </a:p>
        </p:txBody>
      </p:sp>
      <p:sp>
        <p:nvSpPr>
          <p:cNvPr id="117" name="Google Shape;117;p22"/>
          <p:cNvSpPr txBox="1">
            <a:spLocks noGrp="1"/>
          </p:cNvSpPr>
          <p:nvPr>
            <p:ph type="body" idx="1"/>
          </p:nvPr>
        </p:nvSpPr>
        <p:spPr>
          <a:xfrm>
            <a:off x="1433675" y="1152475"/>
            <a:ext cx="7398600" cy="3990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ts val="1100"/>
              <a:buFont typeface="Arial"/>
              <a:buNone/>
            </a:pPr>
            <a:r>
              <a:rPr lang="fr" sz="1300">
                <a:solidFill>
                  <a:schemeClr val="dk1"/>
                </a:solidFill>
              </a:rPr>
              <a:t>Un groupe conjoint OGC - CGI-IUGS</a:t>
            </a:r>
            <a:endParaRPr sz="1300">
              <a:solidFill>
                <a:schemeClr val="dk1"/>
              </a:solidFill>
            </a:endParaRPr>
          </a:p>
          <a:p>
            <a:pPr marL="0" lvl="0" indent="0" algn="l" rtl="0">
              <a:spcBef>
                <a:spcPts val="1200"/>
              </a:spcBef>
              <a:spcAft>
                <a:spcPts val="0"/>
              </a:spcAft>
              <a:buNone/>
            </a:pPr>
            <a:r>
              <a:rPr lang="fr" sz="1300"/>
              <a:t>Né en 2017</a:t>
            </a:r>
            <a:endParaRPr sz="1300"/>
          </a:p>
          <a:p>
            <a:pPr marL="0" lvl="0" indent="0" algn="l" rtl="0">
              <a:spcBef>
                <a:spcPts val="1200"/>
              </a:spcBef>
              <a:spcAft>
                <a:spcPts val="0"/>
              </a:spcAft>
              <a:buNone/>
            </a:pPr>
            <a:r>
              <a:rPr lang="fr" sz="1300"/>
              <a:t>S’appuyant sur les standards maison GeoSciML &amp; GroundWaterML2</a:t>
            </a:r>
            <a:endParaRPr sz="1300"/>
          </a:p>
          <a:p>
            <a:pPr marL="0" lvl="0" indent="0" algn="l" rtl="0">
              <a:spcBef>
                <a:spcPts val="1200"/>
              </a:spcBef>
              <a:spcAft>
                <a:spcPts val="0"/>
              </a:spcAft>
              <a:buNone/>
            </a:pPr>
            <a:r>
              <a:rPr lang="fr" sz="1300"/>
              <a:t>Quelques activités des acteurs du GeoScienceDWG</a:t>
            </a: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1200"/>
              </a:spcAft>
              <a:buClr>
                <a:schemeClr val="dk1"/>
              </a:buClr>
              <a:buSzPts val="1100"/>
              <a:buFont typeface="Arial"/>
              <a:buNone/>
            </a:pPr>
            <a:r>
              <a:rPr lang="fr" sz="1300"/>
              <a:t>Tentative d’analyse : Cross-Domain (fédération extra-OGC), Focus OMS, Intérêt croissant pour le LinkedData / Web Sémantique, des IEs qui vont des modèles conceptuels à l’implémentation</a:t>
            </a:r>
            <a:endParaRPr sz="1300"/>
          </a:p>
        </p:txBody>
      </p:sp>
      <p:pic>
        <p:nvPicPr>
          <p:cNvPr id="118" name="Google Shape;118;p22"/>
          <p:cNvPicPr preferRelativeResize="0"/>
          <p:nvPr/>
        </p:nvPicPr>
        <p:blipFill>
          <a:blip r:embed="rId3" cstate="screen">
            <a:alphaModFix/>
            <a:extLst>
              <a:ext uri="{28A0092B-C50C-407E-A947-70E740481C1C}">
                <a14:useLocalDpi xmlns:a14="http://schemas.microsoft.com/office/drawing/2010/main"/>
              </a:ext>
            </a:extLst>
          </a:blip>
          <a:stretch>
            <a:fillRect/>
          </a:stretch>
        </p:blipFill>
        <p:spPr>
          <a:xfrm>
            <a:off x="2081075" y="2797475"/>
            <a:ext cx="6243025" cy="1245075"/>
          </a:xfrm>
          <a:prstGeom prst="rect">
            <a:avLst/>
          </a:prstGeom>
          <a:noFill/>
          <a:ln>
            <a:noFill/>
          </a:ln>
        </p:spPr>
      </p:pic>
      <p:pic>
        <p:nvPicPr>
          <p:cNvPr id="119" name="Google Shape;119;p22"/>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flipH="1">
            <a:off x="-1" y="0"/>
            <a:ext cx="1372401" cy="5143501"/>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958</Words>
  <Application>Microsoft Office PowerPoint</Application>
  <PresentationFormat>Affichage à l'écran (16:9)</PresentationFormat>
  <Paragraphs>134</Paragraphs>
  <Slides>19</Slides>
  <Notes>19</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19</vt:i4>
      </vt:variant>
    </vt:vector>
  </HeadingPairs>
  <TitlesOfParts>
    <vt:vector size="25" baseType="lpstr">
      <vt:lpstr>Arial</vt:lpstr>
      <vt:lpstr>Comfortaa Light</vt:lpstr>
      <vt:lpstr>Roboto</vt:lpstr>
      <vt:lpstr>Times New Roman</vt:lpstr>
      <vt:lpstr>Corsiva</vt:lpstr>
      <vt:lpstr>Simple Light</vt:lpstr>
      <vt:lpstr>Les Domain Working Groups à l’OGC</vt:lpstr>
      <vt:lpstr>Domain Working Group (DWG) ?</vt:lpstr>
      <vt:lpstr>Standards et utilisateurs</vt:lpstr>
      <vt:lpstr>Sensor Web Enablement DWG</vt:lpstr>
      <vt:lpstr>Hydro DWG</vt:lpstr>
      <vt:lpstr>Hydro DWG</vt:lpstr>
      <vt:lpstr>Hydro DWG</vt:lpstr>
      <vt:lpstr>Hydro DWG</vt:lpstr>
      <vt:lpstr>Geoscience DWG</vt:lpstr>
      <vt:lpstr>Meteo DWG Histoire</vt:lpstr>
      <vt:lpstr>Meteo DWG : Environmental Data Retrieval - API</vt:lpstr>
      <vt:lpstr>Meteo DWG : API-EDR Jalons – Maintenant et Futurs </vt:lpstr>
      <vt:lpstr>Marine DWG</vt:lpstr>
      <vt:lpstr>Marine DWG</vt:lpstr>
      <vt:lpstr>Marine DWG</vt:lpstr>
      <vt:lpstr>Marine DWG</vt:lpstr>
      <vt:lpstr>Marine DWG</vt:lpstr>
      <vt:lpstr>Urban Digital Twins DWG</vt:lpstr>
      <vt:lpstr>Présentation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 Domain Working Groups à l’OGC</dc:title>
  <dc:creator>Gilles Cebelieu</dc:creator>
  <cp:lastModifiedBy>Gilles Cebelieu</cp:lastModifiedBy>
  <cp:revision>1</cp:revision>
  <dcterms:modified xsi:type="dcterms:W3CDTF">2024-01-26T07:57:11Z</dcterms:modified>
</cp:coreProperties>
</file>